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257" r:id="rId3"/>
    <p:sldId id="258" r:id="rId4"/>
    <p:sldId id="261" r:id="rId5"/>
    <p:sldId id="262" r:id="rId6"/>
    <p:sldId id="268" r:id="rId7"/>
    <p:sldId id="276" r:id="rId8"/>
    <p:sldId id="282" r:id="rId9"/>
    <p:sldId id="283" r:id="rId10"/>
    <p:sldId id="287" r:id="rId11"/>
    <p:sldId id="288" r:id="rId12"/>
    <p:sldId id="279" r:id="rId13"/>
    <p:sldId id="270" r:id="rId14"/>
    <p:sldId id="281" r:id="rId15"/>
    <p:sldId id="284" r:id="rId16"/>
    <p:sldId id="289" r:id="rId17"/>
    <p:sldId id="290" r:id="rId18"/>
    <p:sldId id="291" r:id="rId19"/>
    <p:sldId id="280" r:id="rId20"/>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49624C3-8A98-4417-803C-9879E19DF3EF}">
          <p14:sldIdLst>
            <p14:sldId id="256"/>
            <p14:sldId id="257"/>
            <p14:sldId id="258"/>
            <p14:sldId id="261"/>
            <p14:sldId id="262"/>
            <p14:sldId id="268"/>
            <p14:sldId id="276"/>
            <p14:sldId id="282"/>
            <p14:sldId id="283"/>
            <p14:sldId id="287"/>
            <p14:sldId id="288"/>
            <p14:sldId id="279"/>
            <p14:sldId id="270"/>
            <p14:sldId id="281"/>
            <p14:sldId id="284"/>
            <p14:sldId id="289"/>
            <p14:sldId id="290"/>
            <p14:sldId id="291"/>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F9933"/>
    <a:srgbClr val="D9D9D9"/>
    <a:srgbClr val="FFCC00"/>
    <a:srgbClr val="CC6600"/>
    <a:srgbClr val="D2ECF9"/>
    <a:srgbClr val="D2F6F9"/>
    <a:srgbClr val="CC9900"/>
    <a:srgbClr val="FFFF99"/>
    <a:srgbClr val="E569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73" autoAdjust="0"/>
    <p:restoredTop sz="94660"/>
  </p:normalViewPr>
  <p:slideViewPr>
    <p:cSldViewPr snapToGrid="0">
      <p:cViewPr varScale="1">
        <p:scale>
          <a:sx n="77" d="100"/>
          <a:sy n="77" d="100"/>
        </p:scale>
        <p:origin x="66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5B177B-BD85-463D-B908-FF5848D5F20E}"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US"/>
        </a:p>
      </dgm:t>
    </dgm:pt>
    <dgm:pt modelId="{F79F22C0-0E4E-4678-8D41-3C26DF1A1B85}">
      <dgm:prSet phldrT="[Text]" custT="1"/>
      <dgm:spPr/>
      <dgm:t>
        <a:bodyPr/>
        <a:lstStyle/>
        <a:p>
          <a:r>
            <a:rPr lang="en-US" sz="1600" b="1" dirty="0">
              <a:solidFill>
                <a:schemeClr val="tx1"/>
              </a:solidFill>
            </a:rPr>
            <a:t>Administrative Support</a:t>
          </a:r>
        </a:p>
      </dgm:t>
    </dgm:pt>
    <dgm:pt modelId="{BFEDDA91-D12E-4ABA-B3FF-8350F2EEB551}" type="parTrans" cxnId="{1D834F33-A3CE-4911-9FAA-5ED7BCA01829}">
      <dgm:prSet/>
      <dgm:spPr/>
      <dgm:t>
        <a:bodyPr/>
        <a:lstStyle/>
        <a:p>
          <a:endParaRPr lang="en-US"/>
        </a:p>
      </dgm:t>
    </dgm:pt>
    <dgm:pt modelId="{9B1848A0-18CA-4BB2-8A68-E37F41502FAE}" type="sibTrans" cxnId="{1D834F33-A3CE-4911-9FAA-5ED7BCA01829}">
      <dgm:prSet/>
      <dgm:spPr/>
      <dgm:t>
        <a:bodyPr/>
        <a:lstStyle/>
        <a:p>
          <a:endParaRPr lang="en-US"/>
        </a:p>
      </dgm:t>
    </dgm:pt>
    <dgm:pt modelId="{DBB65649-9765-43A6-8A12-29057CA0D575}">
      <dgm:prSet phldrT="[Text]" custT="1"/>
      <dgm:spPr>
        <a:solidFill>
          <a:schemeClr val="accent3">
            <a:lumMod val="60000"/>
            <a:lumOff val="40000"/>
          </a:schemeClr>
        </a:solidFill>
      </dgm:spPr>
      <dgm:t>
        <a:bodyPr/>
        <a:lstStyle/>
        <a:p>
          <a:r>
            <a:rPr lang="en-US" sz="1600" b="1" dirty="0">
              <a:solidFill>
                <a:schemeClr val="tx1"/>
              </a:solidFill>
            </a:rPr>
            <a:t>Planning &amp; Zoning</a:t>
          </a:r>
        </a:p>
      </dgm:t>
    </dgm:pt>
    <dgm:pt modelId="{5B6B349D-533E-4594-BE02-193036B280BA}" type="parTrans" cxnId="{7D74AB76-7C37-440B-9B01-6AE14B717931}">
      <dgm:prSet/>
      <dgm:spPr/>
      <dgm:t>
        <a:bodyPr/>
        <a:lstStyle/>
        <a:p>
          <a:endParaRPr lang="en-US"/>
        </a:p>
      </dgm:t>
    </dgm:pt>
    <dgm:pt modelId="{74200BF2-61A8-4D86-91AC-CEECE929C0B4}" type="sibTrans" cxnId="{7D74AB76-7C37-440B-9B01-6AE14B717931}">
      <dgm:prSet/>
      <dgm:spPr/>
      <dgm:t>
        <a:bodyPr/>
        <a:lstStyle/>
        <a:p>
          <a:endParaRPr lang="en-US"/>
        </a:p>
      </dgm:t>
    </dgm:pt>
    <dgm:pt modelId="{39ECA617-F5A1-4202-863F-4C95806D2247}">
      <dgm:prSet phldrT="[Text]" custT="1"/>
      <dgm:spPr>
        <a:solidFill>
          <a:schemeClr val="accent5">
            <a:lumMod val="60000"/>
            <a:lumOff val="40000"/>
          </a:schemeClr>
        </a:solidFill>
      </dgm:spPr>
      <dgm:t>
        <a:bodyPr/>
        <a:lstStyle/>
        <a:p>
          <a:r>
            <a:rPr lang="en-US" sz="1600" b="1" dirty="0">
              <a:solidFill>
                <a:schemeClr val="tx1"/>
              </a:solidFill>
            </a:rPr>
            <a:t>Animal Control</a:t>
          </a:r>
        </a:p>
      </dgm:t>
    </dgm:pt>
    <dgm:pt modelId="{E5C9397A-DE7C-42F5-87BE-F7EC80DC0A4B}" type="parTrans" cxnId="{4B480B93-A384-40ED-9E1D-1ABAB43540EC}">
      <dgm:prSet/>
      <dgm:spPr/>
      <dgm:t>
        <a:bodyPr/>
        <a:lstStyle/>
        <a:p>
          <a:endParaRPr lang="en-US"/>
        </a:p>
      </dgm:t>
    </dgm:pt>
    <dgm:pt modelId="{A5316334-27AB-454A-BCFB-30A33DFFD3D0}" type="sibTrans" cxnId="{4B480B93-A384-40ED-9E1D-1ABAB43540EC}">
      <dgm:prSet/>
      <dgm:spPr/>
      <dgm:t>
        <a:bodyPr/>
        <a:lstStyle/>
        <a:p>
          <a:endParaRPr lang="en-US"/>
        </a:p>
      </dgm:t>
    </dgm:pt>
    <dgm:pt modelId="{186CDAA8-B5F4-49AA-BC3B-08D0F3CF3247}">
      <dgm:prSet phldrT="[Text]" custT="1"/>
      <dgm:spPr>
        <a:solidFill>
          <a:schemeClr val="accent6">
            <a:lumMod val="20000"/>
            <a:lumOff val="80000"/>
          </a:schemeClr>
        </a:solidFill>
      </dgm:spPr>
      <dgm:t>
        <a:bodyPr/>
        <a:lstStyle/>
        <a:p>
          <a:r>
            <a:rPr lang="en-US" sz="1600" b="1" dirty="0">
              <a:solidFill>
                <a:schemeClr val="tx1"/>
              </a:solidFill>
            </a:rPr>
            <a:t>Board of Review</a:t>
          </a:r>
        </a:p>
      </dgm:t>
    </dgm:pt>
    <dgm:pt modelId="{45D79634-C564-42D2-9C07-4A583A1CBB3E}" type="parTrans" cxnId="{2C2E0832-EF49-4E89-AC48-763B21A6F69A}">
      <dgm:prSet/>
      <dgm:spPr/>
      <dgm:t>
        <a:bodyPr/>
        <a:lstStyle/>
        <a:p>
          <a:endParaRPr lang="en-US"/>
        </a:p>
      </dgm:t>
    </dgm:pt>
    <dgm:pt modelId="{6A9E6374-A597-4DFD-86CA-A58DC445037E}" type="sibTrans" cxnId="{2C2E0832-EF49-4E89-AC48-763B21A6F69A}">
      <dgm:prSet/>
      <dgm:spPr/>
      <dgm:t>
        <a:bodyPr/>
        <a:lstStyle/>
        <a:p>
          <a:endParaRPr lang="en-US"/>
        </a:p>
      </dgm:t>
    </dgm:pt>
    <dgm:pt modelId="{3FABBDD8-F49E-4513-B57B-234762A47B84}">
      <dgm:prSet phldrT="[Text]" custT="1"/>
      <dgm:spPr>
        <a:solidFill>
          <a:schemeClr val="accent6">
            <a:lumMod val="40000"/>
            <a:lumOff val="60000"/>
          </a:schemeClr>
        </a:solidFill>
      </dgm:spPr>
      <dgm:t>
        <a:bodyPr/>
        <a:lstStyle/>
        <a:p>
          <a:r>
            <a:rPr lang="en-US" sz="1600" b="1" dirty="0">
              <a:solidFill>
                <a:schemeClr val="tx1"/>
              </a:solidFill>
            </a:rPr>
            <a:t>Supervisor of Assessments</a:t>
          </a:r>
        </a:p>
      </dgm:t>
    </dgm:pt>
    <dgm:pt modelId="{ED9B70D8-239B-4826-B0DB-674B4DAB67AD}" type="parTrans" cxnId="{5F82A0C3-A667-457E-92DA-55ACCB0BDB3B}">
      <dgm:prSet/>
      <dgm:spPr/>
      <dgm:t>
        <a:bodyPr/>
        <a:lstStyle/>
        <a:p>
          <a:endParaRPr lang="en-US"/>
        </a:p>
      </dgm:t>
    </dgm:pt>
    <dgm:pt modelId="{AAAEA60E-A62F-4199-BEBB-60F223E11075}" type="sibTrans" cxnId="{5F82A0C3-A667-457E-92DA-55ACCB0BDB3B}">
      <dgm:prSet/>
      <dgm:spPr/>
      <dgm:t>
        <a:bodyPr/>
        <a:lstStyle/>
        <a:p>
          <a:endParaRPr lang="en-US"/>
        </a:p>
      </dgm:t>
    </dgm:pt>
    <dgm:pt modelId="{2F6E2370-C8A4-4D6A-B208-EE732B42F804}">
      <dgm:prSet phldrT="[Text]" custT="1"/>
      <dgm:spPr>
        <a:solidFill>
          <a:schemeClr val="accent6">
            <a:lumMod val="60000"/>
            <a:lumOff val="40000"/>
          </a:schemeClr>
        </a:solidFill>
      </dgm:spPr>
      <dgm:t>
        <a:bodyPr/>
        <a:lstStyle/>
        <a:p>
          <a:r>
            <a:rPr lang="en-US" sz="1600" b="1" dirty="0">
              <a:solidFill>
                <a:schemeClr val="tx1"/>
              </a:solidFill>
            </a:rPr>
            <a:t>GIS Consortium</a:t>
          </a:r>
        </a:p>
        <a:p>
          <a:endParaRPr lang="en-US" sz="1600" dirty="0"/>
        </a:p>
        <a:p>
          <a:r>
            <a:rPr lang="en-US" sz="1600" b="1" dirty="0">
              <a:solidFill>
                <a:schemeClr val="tx1"/>
              </a:solidFill>
            </a:rPr>
            <a:t>Veterans Assistance</a:t>
          </a:r>
        </a:p>
      </dgm:t>
    </dgm:pt>
    <dgm:pt modelId="{01D465B2-88D9-4CEB-9C92-2C17CCA8BAB0}" type="parTrans" cxnId="{2524FF7A-0AB0-46BD-88BD-AD75913C47D0}">
      <dgm:prSet/>
      <dgm:spPr/>
      <dgm:t>
        <a:bodyPr/>
        <a:lstStyle/>
        <a:p>
          <a:endParaRPr lang="en-US"/>
        </a:p>
      </dgm:t>
    </dgm:pt>
    <dgm:pt modelId="{A65B2F57-1925-4B69-AD5F-7F61A76EA0B0}" type="sibTrans" cxnId="{2524FF7A-0AB0-46BD-88BD-AD75913C47D0}">
      <dgm:prSet/>
      <dgm:spPr/>
      <dgm:t>
        <a:bodyPr/>
        <a:lstStyle/>
        <a:p>
          <a:endParaRPr lang="en-US"/>
        </a:p>
      </dgm:t>
    </dgm:pt>
    <dgm:pt modelId="{A210C7B9-2F75-47EC-AD5C-76D7163100A7}">
      <dgm:prSet phldrT="[Text]" custT="1"/>
      <dgm:spPr>
        <a:solidFill>
          <a:schemeClr val="accent3">
            <a:lumMod val="20000"/>
            <a:lumOff val="80000"/>
          </a:schemeClr>
        </a:solidFill>
      </dgm:spPr>
      <dgm:t>
        <a:bodyPr/>
        <a:lstStyle/>
        <a:p>
          <a:r>
            <a:rPr lang="en-US" sz="1600" b="1" dirty="0">
              <a:solidFill>
                <a:schemeClr val="tx1"/>
              </a:solidFill>
            </a:rPr>
            <a:t>Highway</a:t>
          </a:r>
        </a:p>
      </dgm:t>
    </dgm:pt>
    <dgm:pt modelId="{11516488-1641-4762-B56A-57CCE03030D0}" type="parTrans" cxnId="{77D87D5E-0F52-4044-85A2-8D72E10737CA}">
      <dgm:prSet/>
      <dgm:spPr/>
      <dgm:t>
        <a:bodyPr/>
        <a:lstStyle/>
        <a:p>
          <a:endParaRPr lang="en-US"/>
        </a:p>
      </dgm:t>
    </dgm:pt>
    <dgm:pt modelId="{1BA1765F-A02B-484B-9694-163D184366ED}" type="sibTrans" cxnId="{77D87D5E-0F52-4044-85A2-8D72E10737CA}">
      <dgm:prSet/>
      <dgm:spPr/>
      <dgm:t>
        <a:bodyPr/>
        <a:lstStyle/>
        <a:p>
          <a:endParaRPr lang="en-US"/>
        </a:p>
      </dgm:t>
    </dgm:pt>
    <dgm:pt modelId="{34AD6630-8DDC-4489-ABC5-326A641C531C}" type="pres">
      <dgm:prSet presAssocID="{845B177B-BD85-463D-B908-FF5848D5F20E}" presName="Name0" presStyleCnt="0">
        <dgm:presLayoutVars>
          <dgm:chMax val="1"/>
          <dgm:chPref val="1"/>
          <dgm:dir/>
          <dgm:animOne val="branch"/>
          <dgm:animLvl val="lvl"/>
        </dgm:presLayoutVars>
      </dgm:prSet>
      <dgm:spPr/>
      <dgm:t>
        <a:bodyPr/>
        <a:lstStyle/>
        <a:p>
          <a:endParaRPr lang="en-US"/>
        </a:p>
      </dgm:t>
    </dgm:pt>
    <dgm:pt modelId="{B97ABAC0-9EA2-46CE-9F23-A36B7C33BBD7}" type="pres">
      <dgm:prSet presAssocID="{F79F22C0-0E4E-4678-8D41-3C26DF1A1B85}" presName="Parent" presStyleLbl="node0" presStyleIdx="0" presStyleCnt="1" custLinFactNeighborY="3822">
        <dgm:presLayoutVars>
          <dgm:chMax val="6"/>
          <dgm:chPref val="6"/>
        </dgm:presLayoutVars>
      </dgm:prSet>
      <dgm:spPr/>
      <dgm:t>
        <a:bodyPr/>
        <a:lstStyle/>
        <a:p>
          <a:endParaRPr lang="en-US"/>
        </a:p>
      </dgm:t>
    </dgm:pt>
    <dgm:pt modelId="{1A843D20-6A97-4571-A2BE-52B4CA09E5BC}" type="pres">
      <dgm:prSet presAssocID="{DBB65649-9765-43A6-8A12-29057CA0D575}" presName="Accent1" presStyleCnt="0"/>
      <dgm:spPr/>
    </dgm:pt>
    <dgm:pt modelId="{76258892-2B81-413B-9F07-B22AD35A33FE}" type="pres">
      <dgm:prSet presAssocID="{DBB65649-9765-43A6-8A12-29057CA0D575}" presName="Accent" presStyleLbl="bgShp" presStyleIdx="0" presStyleCnt="6"/>
      <dgm:spPr/>
    </dgm:pt>
    <dgm:pt modelId="{02896766-50D4-4FE6-B8B8-A8CBA2A434A4}" type="pres">
      <dgm:prSet presAssocID="{DBB65649-9765-43A6-8A12-29057CA0D575}" presName="Child1" presStyleLbl="node1" presStyleIdx="0" presStyleCnt="6">
        <dgm:presLayoutVars>
          <dgm:chMax val="0"/>
          <dgm:chPref val="0"/>
          <dgm:bulletEnabled val="1"/>
        </dgm:presLayoutVars>
      </dgm:prSet>
      <dgm:spPr/>
      <dgm:t>
        <a:bodyPr/>
        <a:lstStyle/>
        <a:p>
          <a:endParaRPr lang="en-US"/>
        </a:p>
      </dgm:t>
    </dgm:pt>
    <dgm:pt modelId="{33E7279C-BCEC-432C-850A-DB8B64B55D11}" type="pres">
      <dgm:prSet presAssocID="{39ECA617-F5A1-4202-863F-4C95806D2247}" presName="Accent2" presStyleCnt="0"/>
      <dgm:spPr/>
    </dgm:pt>
    <dgm:pt modelId="{DCDBB104-FE01-44AB-B310-BF6580A1C5A0}" type="pres">
      <dgm:prSet presAssocID="{39ECA617-F5A1-4202-863F-4C95806D2247}" presName="Accent" presStyleLbl="bgShp" presStyleIdx="1" presStyleCnt="6" custLinFactNeighborX="4153" custLinFactNeighborY="1607"/>
      <dgm:spPr/>
    </dgm:pt>
    <dgm:pt modelId="{B5281611-F066-485A-A2C5-5B00B953DD20}" type="pres">
      <dgm:prSet presAssocID="{39ECA617-F5A1-4202-863F-4C95806D2247}" presName="Child2" presStyleLbl="node1" presStyleIdx="1" presStyleCnt="6">
        <dgm:presLayoutVars>
          <dgm:chMax val="0"/>
          <dgm:chPref val="0"/>
          <dgm:bulletEnabled val="1"/>
        </dgm:presLayoutVars>
      </dgm:prSet>
      <dgm:spPr/>
      <dgm:t>
        <a:bodyPr/>
        <a:lstStyle/>
        <a:p>
          <a:endParaRPr lang="en-US"/>
        </a:p>
      </dgm:t>
    </dgm:pt>
    <dgm:pt modelId="{D50B5412-4860-4E64-8899-0E107D753D85}" type="pres">
      <dgm:prSet presAssocID="{186CDAA8-B5F4-49AA-BC3B-08D0F3CF3247}" presName="Accent3" presStyleCnt="0"/>
      <dgm:spPr/>
    </dgm:pt>
    <dgm:pt modelId="{1C6C67FF-1E02-4961-9400-827919944B43}" type="pres">
      <dgm:prSet presAssocID="{186CDAA8-B5F4-49AA-BC3B-08D0F3CF3247}" presName="Accent" presStyleLbl="bgShp" presStyleIdx="2" presStyleCnt="6" custAng="3691244" custLinFactX="-123474" custLinFactY="-64274" custLinFactNeighborX="-200000" custLinFactNeighborY="-100000"/>
      <dgm:spPr/>
    </dgm:pt>
    <dgm:pt modelId="{ABBE6CFA-159D-4A58-909D-E3A5102C0973}" type="pres">
      <dgm:prSet presAssocID="{186CDAA8-B5F4-49AA-BC3B-08D0F3CF3247}" presName="Child3" presStyleLbl="node1" presStyleIdx="2" presStyleCnt="6">
        <dgm:presLayoutVars>
          <dgm:chMax val="0"/>
          <dgm:chPref val="0"/>
          <dgm:bulletEnabled val="1"/>
        </dgm:presLayoutVars>
      </dgm:prSet>
      <dgm:spPr/>
      <dgm:t>
        <a:bodyPr/>
        <a:lstStyle/>
        <a:p>
          <a:endParaRPr lang="en-US"/>
        </a:p>
      </dgm:t>
    </dgm:pt>
    <dgm:pt modelId="{D580956E-9475-43B4-A3E4-81E0607D9E28}" type="pres">
      <dgm:prSet presAssocID="{3FABBDD8-F49E-4513-B57B-234762A47B84}" presName="Accent4" presStyleCnt="0"/>
      <dgm:spPr/>
    </dgm:pt>
    <dgm:pt modelId="{59B4A0EB-BBB7-42F8-AF48-02611865C231}" type="pres">
      <dgm:prSet presAssocID="{3FABBDD8-F49E-4513-B57B-234762A47B84}" presName="Accent" presStyleLbl="bgShp" presStyleIdx="3" presStyleCnt="6"/>
      <dgm:spPr/>
    </dgm:pt>
    <dgm:pt modelId="{F4FBA24F-70D1-4938-A0F4-1D4637B47074}" type="pres">
      <dgm:prSet presAssocID="{3FABBDD8-F49E-4513-B57B-234762A47B84}" presName="Child4" presStyleLbl="node1" presStyleIdx="3" presStyleCnt="6">
        <dgm:presLayoutVars>
          <dgm:chMax val="0"/>
          <dgm:chPref val="0"/>
          <dgm:bulletEnabled val="1"/>
        </dgm:presLayoutVars>
      </dgm:prSet>
      <dgm:spPr/>
      <dgm:t>
        <a:bodyPr/>
        <a:lstStyle/>
        <a:p>
          <a:endParaRPr lang="en-US"/>
        </a:p>
      </dgm:t>
    </dgm:pt>
    <dgm:pt modelId="{999B4040-919E-4A15-B7FB-373DC7431BEB}" type="pres">
      <dgm:prSet presAssocID="{2F6E2370-C8A4-4D6A-B208-EE732B42F804}" presName="Accent5" presStyleCnt="0"/>
      <dgm:spPr/>
    </dgm:pt>
    <dgm:pt modelId="{DBB05639-1D6B-4EAC-AF86-A729B51F922C}" type="pres">
      <dgm:prSet presAssocID="{2F6E2370-C8A4-4D6A-B208-EE732B42F804}" presName="Accent" presStyleLbl="bgShp" presStyleIdx="4" presStyleCnt="6"/>
      <dgm:spPr/>
    </dgm:pt>
    <dgm:pt modelId="{73D8D059-A6B6-4592-8348-4565C1A2C811}" type="pres">
      <dgm:prSet presAssocID="{2F6E2370-C8A4-4D6A-B208-EE732B42F804}" presName="Child5" presStyleLbl="node1" presStyleIdx="4" presStyleCnt="6">
        <dgm:presLayoutVars>
          <dgm:chMax val="0"/>
          <dgm:chPref val="0"/>
          <dgm:bulletEnabled val="1"/>
        </dgm:presLayoutVars>
      </dgm:prSet>
      <dgm:spPr/>
      <dgm:t>
        <a:bodyPr/>
        <a:lstStyle/>
        <a:p>
          <a:endParaRPr lang="en-US"/>
        </a:p>
      </dgm:t>
    </dgm:pt>
    <dgm:pt modelId="{E1FCEBA9-7E88-4629-8213-447EABB2A508}" type="pres">
      <dgm:prSet presAssocID="{A210C7B9-2F75-47EC-AD5C-76D7163100A7}" presName="Accent6" presStyleCnt="0"/>
      <dgm:spPr/>
    </dgm:pt>
    <dgm:pt modelId="{D3733392-460A-4529-ABDE-E1F51E6D73E6}" type="pres">
      <dgm:prSet presAssocID="{A210C7B9-2F75-47EC-AD5C-76D7163100A7}" presName="Accent" presStyleLbl="bgShp" presStyleIdx="5" presStyleCnt="6"/>
      <dgm:spPr/>
    </dgm:pt>
    <dgm:pt modelId="{6626B865-F17F-4321-813E-F64B6319D8E5}" type="pres">
      <dgm:prSet presAssocID="{A210C7B9-2F75-47EC-AD5C-76D7163100A7}" presName="Child6" presStyleLbl="node1" presStyleIdx="5" presStyleCnt="6">
        <dgm:presLayoutVars>
          <dgm:chMax val="0"/>
          <dgm:chPref val="0"/>
          <dgm:bulletEnabled val="1"/>
        </dgm:presLayoutVars>
      </dgm:prSet>
      <dgm:spPr/>
      <dgm:t>
        <a:bodyPr/>
        <a:lstStyle/>
        <a:p>
          <a:endParaRPr lang="en-US"/>
        </a:p>
      </dgm:t>
    </dgm:pt>
  </dgm:ptLst>
  <dgm:cxnLst>
    <dgm:cxn modelId="{AA17335C-8504-457E-B495-C7D7ADD10329}" type="presOf" srcId="{3FABBDD8-F49E-4513-B57B-234762A47B84}" destId="{F4FBA24F-70D1-4938-A0F4-1D4637B47074}" srcOrd="0" destOrd="0" presId="urn:microsoft.com/office/officeart/2011/layout/HexagonRadial"/>
    <dgm:cxn modelId="{1D834F33-A3CE-4911-9FAA-5ED7BCA01829}" srcId="{845B177B-BD85-463D-B908-FF5848D5F20E}" destId="{F79F22C0-0E4E-4678-8D41-3C26DF1A1B85}" srcOrd="0" destOrd="0" parTransId="{BFEDDA91-D12E-4ABA-B3FF-8350F2EEB551}" sibTransId="{9B1848A0-18CA-4BB2-8A68-E37F41502FAE}"/>
    <dgm:cxn modelId="{7D74AB76-7C37-440B-9B01-6AE14B717931}" srcId="{F79F22C0-0E4E-4678-8D41-3C26DF1A1B85}" destId="{DBB65649-9765-43A6-8A12-29057CA0D575}" srcOrd="0" destOrd="0" parTransId="{5B6B349D-533E-4594-BE02-193036B280BA}" sibTransId="{74200BF2-61A8-4D86-91AC-CEECE929C0B4}"/>
    <dgm:cxn modelId="{77D87D5E-0F52-4044-85A2-8D72E10737CA}" srcId="{F79F22C0-0E4E-4678-8D41-3C26DF1A1B85}" destId="{A210C7B9-2F75-47EC-AD5C-76D7163100A7}" srcOrd="5" destOrd="0" parTransId="{11516488-1641-4762-B56A-57CCE03030D0}" sibTransId="{1BA1765F-A02B-484B-9694-163D184366ED}"/>
    <dgm:cxn modelId="{0792369A-7B74-46A8-B4AE-FFF5113F8FFC}" type="presOf" srcId="{F79F22C0-0E4E-4678-8D41-3C26DF1A1B85}" destId="{B97ABAC0-9EA2-46CE-9F23-A36B7C33BBD7}" srcOrd="0" destOrd="0" presId="urn:microsoft.com/office/officeart/2011/layout/HexagonRadial"/>
    <dgm:cxn modelId="{93F2BA7E-5770-47C5-A272-A20A12B8167E}" type="presOf" srcId="{DBB65649-9765-43A6-8A12-29057CA0D575}" destId="{02896766-50D4-4FE6-B8B8-A8CBA2A434A4}" srcOrd="0" destOrd="0" presId="urn:microsoft.com/office/officeart/2011/layout/HexagonRadial"/>
    <dgm:cxn modelId="{2524FF7A-0AB0-46BD-88BD-AD75913C47D0}" srcId="{F79F22C0-0E4E-4678-8D41-3C26DF1A1B85}" destId="{2F6E2370-C8A4-4D6A-B208-EE732B42F804}" srcOrd="4" destOrd="0" parTransId="{01D465B2-88D9-4CEB-9C92-2C17CCA8BAB0}" sibTransId="{A65B2F57-1925-4B69-AD5F-7F61A76EA0B0}"/>
    <dgm:cxn modelId="{5F82A0C3-A667-457E-92DA-55ACCB0BDB3B}" srcId="{F79F22C0-0E4E-4678-8D41-3C26DF1A1B85}" destId="{3FABBDD8-F49E-4513-B57B-234762A47B84}" srcOrd="3" destOrd="0" parTransId="{ED9B70D8-239B-4826-B0DB-674B4DAB67AD}" sibTransId="{AAAEA60E-A62F-4199-BEBB-60F223E11075}"/>
    <dgm:cxn modelId="{8368AB89-F2D6-4B25-A428-C74859705615}" type="presOf" srcId="{845B177B-BD85-463D-B908-FF5848D5F20E}" destId="{34AD6630-8DDC-4489-ABC5-326A641C531C}" srcOrd="0" destOrd="0" presId="urn:microsoft.com/office/officeart/2011/layout/HexagonRadial"/>
    <dgm:cxn modelId="{4B480B93-A384-40ED-9E1D-1ABAB43540EC}" srcId="{F79F22C0-0E4E-4678-8D41-3C26DF1A1B85}" destId="{39ECA617-F5A1-4202-863F-4C95806D2247}" srcOrd="1" destOrd="0" parTransId="{E5C9397A-DE7C-42F5-87BE-F7EC80DC0A4B}" sibTransId="{A5316334-27AB-454A-BCFB-30A33DFFD3D0}"/>
    <dgm:cxn modelId="{41280665-BFE7-476B-9C48-461E4C50EC07}" type="presOf" srcId="{A210C7B9-2F75-47EC-AD5C-76D7163100A7}" destId="{6626B865-F17F-4321-813E-F64B6319D8E5}" srcOrd="0" destOrd="0" presId="urn:microsoft.com/office/officeart/2011/layout/HexagonRadial"/>
    <dgm:cxn modelId="{91E5BFB9-A718-42EB-937E-A7DCD46018A0}" type="presOf" srcId="{39ECA617-F5A1-4202-863F-4C95806D2247}" destId="{B5281611-F066-485A-A2C5-5B00B953DD20}" srcOrd="0" destOrd="0" presId="urn:microsoft.com/office/officeart/2011/layout/HexagonRadial"/>
    <dgm:cxn modelId="{6ADFD7A3-ECC0-40D1-B8CC-AF0E78A71098}" type="presOf" srcId="{2F6E2370-C8A4-4D6A-B208-EE732B42F804}" destId="{73D8D059-A6B6-4592-8348-4565C1A2C811}" srcOrd="0" destOrd="0" presId="urn:microsoft.com/office/officeart/2011/layout/HexagonRadial"/>
    <dgm:cxn modelId="{2C2E0832-EF49-4E89-AC48-763B21A6F69A}" srcId="{F79F22C0-0E4E-4678-8D41-3C26DF1A1B85}" destId="{186CDAA8-B5F4-49AA-BC3B-08D0F3CF3247}" srcOrd="2" destOrd="0" parTransId="{45D79634-C564-42D2-9C07-4A583A1CBB3E}" sibTransId="{6A9E6374-A597-4DFD-86CA-A58DC445037E}"/>
    <dgm:cxn modelId="{F8C82385-1B19-48CF-869C-91E7B43C21C9}" type="presOf" srcId="{186CDAA8-B5F4-49AA-BC3B-08D0F3CF3247}" destId="{ABBE6CFA-159D-4A58-909D-E3A5102C0973}" srcOrd="0" destOrd="0" presId="urn:microsoft.com/office/officeart/2011/layout/HexagonRadial"/>
    <dgm:cxn modelId="{349BC3F1-17B5-47D7-AEE6-44EFE0A165F7}" type="presParOf" srcId="{34AD6630-8DDC-4489-ABC5-326A641C531C}" destId="{B97ABAC0-9EA2-46CE-9F23-A36B7C33BBD7}" srcOrd="0" destOrd="0" presId="urn:microsoft.com/office/officeart/2011/layout/HexagonRadial"/>
    <dgm:cxn modelId="{55AD758E-C007-439D-8F74-C3E21FA815F6}" type="presParOf" srcId="{34AD6630-8DDC-4489-ABC5-326A641C531C}" destId="{1A843D20-6A97-4571-A2BE-52B4CA09E5BC}" srcOrd="1" destOrd="0" presId="urn:microsoft.com/office/officeart/2011/layout/HexagonRadial"/>
    <dgm:cxn modelId="{4972FFAC-CEE9-4BAC-9289-BAFDD8A290A5}" type="presParOf" srcId="{1A843D20-6A97-4571-A2BE-52B4CA09E5BC}" destId="{76258892-2B81-413B-9F07-B22AD35A33FE}" srcOrd="0" destOrd="0" presId="urn:microsoft.com/office/officeart/2011/layout/HexagonRadial"/>
    <dgm:cxn modelId="{5BE0C3BD-3B21-4342-9CEA-ADEBD20991AC}" type="presParOf" srcId="{34AD6630-8DDC-4489-ABC5-326A641C531C}" destId="{02896766-50D4-4FE6-B8B8-A8CBA2A434A4}" srcOrd="2" destOrd="0" presId="urn:microsoft.com/office/officeart/2011/layout/HexagonRadial"/>
    <dgm:cxn modelId="{27DA0964-9C9B-46AB-A852-A5B33D84FAD0}" type="presParOf" srcId="{34AD6630-8DDC-4489-ABC5-326A641C531C}" destId="{33E7279C-BCEC-432C-850A-DB8B64B55D11}" srcOrd="3" destOrd="0" presId="urn:microsoft.com/office/officeart/2011/layout/HexagonRadial"/>
    <dgm:cxn modelId="{E8F01441-6E87-4289-9C4A-B80CB42C2846}" type="presParOf" srcId="{33E7279C-BCEC-432C-850A-DB8B64B55D11}" destId="{DCDBB104-FE01-44AB-B310-BF6580A1C5A0}" srcOrd="0" destOrd="0" presId="urn:microsoft.com/office/officeart/2011/layout/HexagonRadial"/>
    <dgm:cxn modelId="{71200166-4981-4BD2-AE37-F0095E2C5D00}" type="presParOf" srcId="{34AD6630-8DDC-4489-ABC5-326A641C531C}" destId="{B5281611-F066-485A-A2C5-5B00B953DD20}" srcOrd="4" destOrd="0" presId="urn:microsoft.com/office/officeart/2011/layout/HexagonRadial"/>
    <dgm:cxn modelId="{DE801C8C-C020-4EFA-B09B-DF602158E1A6}" type="presParOf" srcId="{34AD6630-8DDC-4489-ABC5-326A641C531C}" destId="{D50B5412-4860-4E64-8899-0E107D753D85}" srcOrd="5" destOrd="0" presId="urn:microsoft.com/office/officeart/2011/layout/HexagonRadial"/>
    <dgm:cxn modelId="{13D31971-C3F5-44BC-B2A9-EE12B1951254}" type="presParOf" srcId="{D50B5412-4860-4E64-8899-0E107D753D85}" destId="{1C6C67FF-1E02-4961-9400-827919944B43}" srcOrd="0" destOrd="0" presId="urn:microsoft.com/office/officeart/2011/layout/HexagonRadial"/>
    <dgm:cxn modelId="{E35329C9-D64D-4CB6-A74C-0BC0D19952F8}" type="presParOf" srcId="{34AD6630-8DDC-4489-ABC5-326A641C531C}" destId="{ABBE6CFA-159D-4A58-909D-E3A5102C0973}" srcOrd="6" destOrd="0" presId="urn:microsoft.com/office/officeart/2011/layout/HexagonRadial"/>
    <dgm:cxn modelId="{061E7CD7-C868-48AE-9C75-AA90B7182169}" type="presParOf" srcId="{34AD6630-8DDC-4489-ABC5-326A641C531C}" destId="{D580956E-9475-43B4-A3E4-81E0607D9E28}" srcOrd="7" destOrd="0" presId="urn:microsoft.com/office/officeart/2011/layout/HexagonRadial"/>
    <dgm:cxn modelId="{68A913B6-55EA-49DD-BB0F-3061596E2B92}" type="presParOf" srcId="{D580956E-9475-43B4-A3E4-81E0607D9E28}" destId="{59B4A0EB-BBB7-42F8-AF48-02611865C231}" srcOrd="0" destOrd="0" presId="urn:microsoft.com/office/officeart/2011/layout/HexagonRadial"/>
    <dgm:cxn modelId="{CD283C33-AE5C-4413-A3B8-BB7736ABC9DD}" type="presParOf" srcId="{34AD6630-8DDC-4489-ABC5-326A641C531C}" destId="{F4FBA24F-70D1-4938-A0F4-1D4637B47074}" srcOrd="8" destOrd="0" presId="urn:microsoft.com/office/officeart/2011/layout/HexagonRadial"/>
    <dgm:cxn modelId="{3283E3DB-7233-4875-BF13-480901FDA622}" type="presParOf" srcId="{34AD6630-8DDC-4489-ABC5-326A641C531C}" destId="{999B4040-919E-4A15-B7FB-373DC7431BEB}" srcOrd="9" destOrd="0" presId="urn:microsoft.com/office/officeart/2011/layout/HexagonRadial"/>
    <dgm:cxn modelId="{8A9D0E97-F31F-4865-B668-B536338EE5A3}" type="presParOf" srcId="{999B4040-919E-4A15-B7FB-373DC7431BEB}" destId="{DBB05639-1D6B-4EAC-AF86-A729B51F922C}" srcOrd="0" destOrd="0" presId="urn:microsoft.com/office/officeart/2011/layout/HexagonRadial"/>
    <dgm:cxn modelId="{BD6B52AC-A4EF-4FC9-8985-DCAE5D3899E6}" type="presParOf" srcId="{34AD6630-8DDC-4489-ABC5-326A641C531C}" destId="{73D8D059-A6B6-4592-8348-4565C1A2C811}" srcOrd="10" destOrd="0" presId="urn:microsoft.com/office/officeart/2011/layout/HexagonRadial"/>
    <dgm:cxn modelId="{52E8E21F-9452-4EDE-B536-15DD77AD85C8}" type="presParOf" srcId="{34AD6630-8DDC-4489-ABC5-326A641C531C}" destId="{E1FCEBA9-7E88-4629-8213-447EABB2A508}" srcOrd="11" destOrd="0" presId="urn:microsoft.com/office/officeart/2011/layout/HexagonRadial"/>
    <dgm:cxn modelId="{C3FBD54E-DD83-4C7A-8B28-9C4450AC2A2E}" type="presParOf" srcId="{E1FCEBA9-7E88-4629-8213-447EABB2A508}" destId="{D3733392-460A-4529-ABDE-E1F51E6D73E6}" srcOrd="0" destOrd="0" presId="urn:microsoft.com/office/officeart/2011/layout/HexagonRadial"/>
    <dgm:cxn modelId="{F4B97EF3-2764-4356-9177-1D55DEB68F57}" type="presParOf" srcId="{34AD6630-8DDC-4489-ABC5-326A641C531C}" destId="{6626B865-F17F-4321-813E-F64B6319D8E5}"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FE06CD-ED33-4F4F-8F1F-B81625231A8D}"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0ACD7054-25C9-4DC7-BDE1-1C2FE1DCB92C}">
      <dgm:prSet phldrT="[Text]" custT="1"/>
      <dgm:spPr>
        <a:solidFill>
          <a:schemeClr val="accent6">
            <a:lumMod val="20000"/>
            <a:lumOff val="80000"/>
          </a:schemeClr>
        </a:solidFill>
      </dgm:spPr>
      <dgm:t>
        <a:bodyPr/>
        <a:lstStyle/>
        <a:p>
          <a:r>
            <a:rPr lang="en-US" sz="1700" dirty="0">
              <a:solidFill>
                <a:schemeClr val="tx1"/>
              </a:solidFill>
            </a:rPr>
            <a:t>Joined local leaders in legislative advocacy activities to support county relief funding for COVID-19 revenue losses and distributed COVID-19 resource information to rural county officials</a:t>
          </a:r>
        </a:p>
      </dgm:t>
    </dgm:pt>
    <dgm:pt modelId="{9D2B4359-1282-418F-9945-AEABA9DF178C}" type="parTrans" cxnId="{60DFDD4B-3AAA-4CD7-9BF0-F7F51A26E3AB}">
      <dgm:prSet/>
      <dgm:spPr/>
      <dgm:t>
        <a:bodyPr/>
        <a:lstStyle/>
        <a:p>
          <a:endParaRPr lang="en-US" sz="1700"/>
        </a:p>
      </dgm:t>
    </dgm:pt>
    <dgm:pt modelId="{EF5BC120-3582-4310-AEBC-036E8C3B69F9}" type="sibTrans" cxnId="{60DFDD4B-3AAA-4CD7-9BF0-F7F51A26E3AB}">
      <dgm:prSet/>
      <dgm:spPr/>
      <dgm:t>
        <a:bodyPr/>
        <a:lstStyle/>
        <a:p>
          <a:endParaRPr lang="en-US" sz="1700"/>
        </a:p>
      </dgm:t>
    </dgm:pt>
    <dgm:pt modelId="{F0762715-E4B2-41AE-B0E7-6B4502DB9746}">
      <dgm:prSet phldrT="[Text]" custT="1"/>
      <dgm:spPr>
        <a:solidFill>
          <a:schemeClr val="accent5">
            <a:lumMod val="20000"/>
            <a:lumOff val="80000"/>
          </a:schemeClr>
        </a:solidFill>
      </dgm:spPr>
      <dgm:t>
        <a:bodyPr/>
        <a:lstStyle/>
        <a:p>
          <a:r>
            <a:rPr lang="en-US" sz="1700" dirty="0">
              <a:solidFill>
                <a:schemeClr val="tx1"/>
              </a:solidFill>
            </a:rPr>
            <a:t>Participate in intergovernmental meetings for review of local TIF Districts and Enterprise Zones</a:t>
          </a:r>
        </a:p>
      </dgm:t>
    </dgm:pt>
    <dgm:pt modelId="{65E07FE2-3141-4E37-9EA2-3110FC8F8F4B}" type="parTrans" cxnId="{BC8187F2-4E23-451F-983E-3E9A3BF33F88}">
      <dgm:prSet/>
      <dgm:spPr/>
      <dgm:t>
        <a:bodyPr/>
        <a:lstStyle/>
        <a:p>
          <a:endParaRPr lang="en-US" sz="1700"/>
        </a:p>
      </dgm:t>
    </dgm:pt>
    <dgm:pt modelId="{6B6D4A32-6A78-466B-B243-BD1B64EC8EED}" type="sibTrans" cxnId="{BC8187F2-4E23-451F-983E-3E9A3BF33F88}">
      <dgm:prSet/>
      <dgm:spPr/>
      <dgm:t>
        <a:bodyPr/>
        <a:lstStyle/>
        <a:p>
          <a:endParaRPr lang="en-US" sz="1700"/>
        </a:p>
      </dgm:t>
    </dgm:pt>
    <dgm:pt modelId="{1982F563-53CB-492C-828C-D7D749CB22E2}">
      <dgm:prSet phldrT="[Text]" custT="1"/>
      <dgm:spPr>
        <a:solidFill>
          <a:schemeClr val="accent6">
            <a:lumMod val="40000"/>
            <a:lumOff val="60000"/>
          </a:schemeClr>
        </a:solidFill>
      </dgm:spPr>
      <dgm:t>
        <a:bodyPr/>
        <a:lstStyle/>
        <a:p>
          <a:r>
            <a:rPr lang="en-US" sz="1700" b="0" dirty="0">
              <a:solidFill>
                <a:schemeClr val="tx1"/>
              </a:solidFill>
            </a:rPr>
            <a:t>Implementing the PACE initiative for sustainable energy development financing</a:t>
          </a:r>
        </a:p>
      </dgm:t>
    </dgm:pt>
    <dgm:pt modelId="{4DFB36EC-49C6-4C56-BE13-D098E358E514}" type="parTrans" cxnId="{E60F9899-7286-4E6E-A8E0-A271366759C7}">
      <dgm:prSet/>
      <dgm:spPr/>
      <dgm:t>
        <a:bodyPr/>
        <a:lstStyle/>
        <a:p>
          <a:endParaRPr lang="en-US" sz="1700"/>
        </a:p>
      </dgm:t>
    </dgm:pt>
    <dgm:pt modelId="{D94153F5-021B-4A75-952D-E3C6923EEC3D}" type="sibTrans" cxnId="{E60F9899-7286-4E6E-A8E0-A271366759C7}">
      <dgm:prSet/>
      <dgm:spPr/>
      <dgm:t>
        <a:bodyPr/>
        <a:lstStyle/>
        <a:p>
          <a:endParaRPr lang="en-US" sz="1700"/>
        </a:p>
      </dgm:t>
    </dgm:pt>
    <dgm:pt modelId="{034DB862-9D94-4204-9951-77DE94BE84A2}">
      <dgm:prSet phldrT="[Text]" custT="1"/>
      <dgm:spPr>
        <a:solidFill>
          <a:schemeClr val="accent3">
            <a:lumMod val="40000"/>
            <a:lumOff val="60000"/>
          </a:schemeClr>
        </a:solidFill>
      </dgm:spPr>
      <dgm:t>
        <a:bodyPr/>
        <a:lstStyle/>
        <a:p>
          <a:r>
            <a:rPr lang="en-US" sz="1700" b="0" dirty="0">
              <a:solidFill>
                <a:schemeClr val="tx1"/>
              </a:solidFill>
            </a:rPr>
            <a:t>Meet with state legislators for local infrastructure project support </a:t>
          </a:r>
        </a:p>
      </dgm:t>
    </dgm:pt>
    <dgm:pt modelId="{972465BE-BBE1-400B-9C0A-77EE1C641BEE}" type="parTrans" cxnId="{E0934900-187C-4F6D-8242-426BAB7DFDB6}">
      <dgm:prSet/>
      <dgm:spPr/>
      <dgm:t>
        <a:bodyPr/>
        <a:lstStyle/>
        <a:p>
          <a:endParaRPr lang="en-US" sz="1700"/>
        </a:p>
      </dgm:t>
    </dgm:pt>
    <dgm:pt modelId="{E8D19955-D7CA-460E-8D48-3F183735A7CC}" type="sibTrans" cxnId="{E0934900-187C-4F6D-8242-426BAB7DFDB6}">
      <dgm:prSet/>
      <dgm:spPr/>
      <dgm:t>
        <a:bodyPr/>
        <a:lstStyle/>
        <a:p>
          <a:endParaRPr lang="en-US" sz="1700"/>
        </a:p>
      </dgm:t>
    </dgm:pt>
    <dgm:pt modelId="{02440650-5AA5-412F-A26D-CBDDED740301}">
      <dgm:prSet phldrT="[Text]" custT="1"/>
      <dgm:spPr>
        <a:solidFill>
          <a:schemeClr val="accent5">
            <a:lumMod val="40000"/>
            <a:lumOff val="60000"/>
          </a:schemeClr>
        </a:solidFill>
      </dgm:spPr>
      <dgm:t>
        <a:bodyPr/>
        <a:lstStyle/>
        <a:p>
          <a:r>
            <a:rPr lang="en-US" sz="1700" dirty="0">
              <a:solidFill>
                <a:schemeClr val="tx1"/>
              </a:solidFill>
            </a:rPr>
            <a:t>Serve on Champaign Economic Development Corporation Board</a:t>
          </a:r>
        </a:p>
      </dgm:t>
    </dgm:pt>
    <dgm:pt modelId="{15614D66-8C7E-4856-9DD0-710BDC7FC7D6}" type="parTrans" cxnId="{4323010B-4CE7-4F73-8EF8-13BACD3D801B}">
      <dgm:prSet/>
      <dgm:spPr/>
      <dgm:t>
        <a:bodyPr/>
        <a:lstStyle/>
        <a:p>
          <a:endParaRPr lang="en-US" sz="1700"/>
        </a:p>
      </dgm:t>
    </dgm:pt>
    <dgm:pt modelId="{DB0FAAE0-3D01-4BE1-8171-5C8D6F999E5D}" type="sibTrans" cxnId="{4323010B-4CE7-4F73-8EF8-13BACD3D801B}">
      <dgm:prSet/>
      <dgm:spPr/>
      <dgm:t>
        <a:bodyPr/>
        <a:lstStyle/>
        <a:p>
          <a:endParaRPr lang="en-US" sz="1700"/>
        </a:p>
      </dgm:t>
    </dgm:pt>
    <dgm:pt modelId="{5DD98962-DED7-4D44-BA49-5AEEE35C1B62}">
      <dgm:prSet phldrT="[Text]" custT="1"/>
      <dgm:spPr>
        <a:solidFill>
          <a:schemeClr val="accent6">
            <a:lumMod val="20000"/>
            <a:lumOff val="80000"/>
          </a:schemeClr>
        </a:solidFill>
      </dgm:spPr>
      <dgm:t>
        <a:bodyPr/>
        <a:lstStyle/>
        <a:p>
          <a:r>
            <a:rPr lang="en-US" sz="1700" b="0" dirty="0">
              <a:solidFill>
                <a:schemeClr val="tx1"/>
              </a:solidFill>
            </a:rPr>
            <a:t>Serve on Champaign Community Coalition and New American Welcome Center Advisory Boards</a:t>
          </a:r>
        </a:p>
      </dgm:t>
    </dgm:pt>
    <dgm:pt modelId="{A113630D-296B-4571-8EB8-06EC16480544}" type="parTrans" cxnId="{3589896A-DB8F-4302-A284-A7B16216BF98}">
      <dgm:prSet/>
      <dgm:spPr/>
      <dgm:t>
        <a:bodyPr/>
        <a:lstStyle/>
        <a:p>
          <a:endParaRPr lang="en-US" sz="1700"/>
        </a:p>
      </dgm:t>
    </dgm:pt>
    <dgm:pt modelId="{7B0BED6D-1A19-4728-87D0-ED5C3E60273E}" type="sibTrans" cxnId="{3589896A-DB8F-4302-A284-A7B16216BF98}">
      <dgm:prSet/>
      <dgm:spPr/>
      <dgm:t>
        <a:bodyPr/>
        <a:lstStyle/>
        <a:p>
          <a:endParaRPr lang="en-US" sz="1700"/>
        </a:p>
      </dgm:t>
    </dgm:pt>
    <dgm:pt modelId="{E7A3A1C7-A9AD-4EE7-A54F-2B998767F204}" type="pres">
      <dgm:prSet presAssocID="{77FE06CD-ED33-4F4F-8F1F-B81625231A8D}" presName="Name0" presStyleCnt="0">
        <dgm:presLayoutVars>
          <dgm:chPref val="1"/>
          <dgm:dir/>
          <dgm:animOne val="branch"/>
          <dgm:animLvl val="lvl"/>
          <dgm:resizeHandles/>
        </dgm:presLayoutVars>
      </dgm:prSet>
      <dgm:spPr/>
      <dgm:t>
        <a:bodyPr/>
        <a:lstStyle/>
        <a:p>
          <a:endParaRPr lang="en-US"/>
        </a:p>
      </dgm:t>
    </dgm:pt>
    <dgm:pt modelId="{E6BAF35A-A516-4F61-AF82-E4FB2EBE34F5}" type="pres">
      <dgm:prSet presAssocID="{0ACD7054-25C9-4DC7-BDE1-1C2FE1DCB92C}" presName="vertOne" presStyleCnt="0"/>
      <dgm:spPr/>
    </dgm:pt>
    <dgm:pt modelId="{B9E4FAF6-2AF3-4DE3-A039-B2F74E42A1D9}" type="pres">
      <dgm:prSet presAssocID="{0ACD7054-25C9-4DC7-BDE1-1C2FE1DCB92C}" presName="txOne" presStyleLbl="node0" presStyleIdx="0" presStyleCnt="1">
        <dgm:presLayoutVars>
          <dgm:chPref val="3"/>
        </dgm:presLayoutVars>
      </dgm:prSet>
      <dgm:spPr/>
      <dgm:t>
        <a:bodyPr/>
        <a:lstStyle/>
        <a:p>
          <a:endParaRPr lang="en-US"/>
        </a:p>
      </dgm:t>
    </dgm:pt>
    <dgm:pt modelId="{6B639E34-1BA2-41EF-9B78-1946886B4A67}" type="pres">
      <dgm:prSet presAssocID="{0ACD7054-25C9-4DC7-BDE1-1C2FE1DCB92C}" presName="parTransOne" presStyleCnt="0"/>
      <dgm:spPr/>
    </dgm:pt>
    <dgm:pt modelId="{7D608ED1-947B-48A6-B639-8EA18F7503BF}" type="pres">
      <dgm:prSet presAssocID="{0ACD7054-25C9-4DC7-BDE1-1C2FE1DCB92C}" presName="horzOne" presStyleCnt="0"/>
      <dgm:spPr/>
    </dgm:pt>
    <dgm:pt modelId="{32057BA1-3799-413A-9BB8-42A5D7FEB28B}" type="pres">
      <dgm:prSet presAssocID="{F0762715-E4B2-41AE-B0E7-6B4502DB9746}" presName="vertTwo" presStyleCnt="0"/>
      <dgm:spPr/>
    </dgm:pt>
    <dgm:pt modelId="{DA788B39-C916-4F07-8E51-2CDC9E865699}" type="pres">
      <dgm:prSet presAssocID="{F0762715-E4B2-41AE-B0E7-6B4502DB9746}" presName="txTwo" presStyleLbl="node2" presStyleIdx="0" presStyleCnt="2">
        <dgm:presLayoutVars>
          <dgm:chPref val="3"/>
        </dgm:presLayoutVars>
      </dgm:prSet>
      <dgm:spPr/>
      <dgm:t>
        <a:bodyPr/>
        <a:lstStyle/>
        <a:p>
          <a:endParaRPr lang="en-US"/>
        </a:p>
      </dgm:t>
    </dgm:pt>
    <dgm:pt modelId="{0EC36C8D-408A-49E9-8DC0-69E319FC2058}" type="pres">
      <dgm:prSet presAssocID="{F0762715-E4B2-41AE-B0E7-6B4502DB9746}" presName="parTransTwo" presStyleCnt="0"/>
      <dgm:spPr/>
    </dgm:pt>
    <dgm:pt modelId="{55A3799D-136D-4D20-9480-95717E42A2F5}" type="pres">
      <dgm:prSet presAssocID="{F0762715-E4B2-41AE-B0E7-6B4502DB9746}" presName="horzTwo" presStyleCnt="0"/>
      <dgm:spPr/>
    </dgm:pt>
    <dgm:pt modelId="{E9671207-3546-486D-A4C4-E63F76282F81}" type="pres">
      <dgm:prSet presAssocID="{1982F563-53CB-492C-828C-D7D749CB22E2}" presName="vertThree" presStyleCnt="0"/>
      <dgm:spPr/>
    </dgm:pt>
    <dgm:pt modelId="{0E549F79-0338-43AE-A07A-8688EDF299A5}" type="pres">
      <dgm:prSet presAssocID="{1982F563-53CB-492C-828C-D7D749CB22E2}" presName="txThree" presStyleLbl="node3" presStyleIdx="0" presStyleCnt="3">
        <dgm:presLayoutVars>
          <dgm:chPref val="3"/>
        </dgm:presLayoutVars>
      </dgm:prSet>
      <dgm:spPr/>
      <dgm:t>
        <a:bodyPr/>
        <a:lstStyle/>
        <a:p>
          <a:endParaRPr lang="en-US"/>
        </a:p>
      </dgm:t>
    </dgm:pt>
    <dgm:pt modelId="{B1FDB1E3-86C2-4E38-B4ED-2A96339F7AF4}" type="pres">
      <dgm:prSet presAssocID="{1982F563-53CB-492C-828C-D7D749CB22E2}" presName="horzThree" presStyleCnt="0"/>
      <dgm:spPr/>
    </dgm:pt>
    <dgm:pt modelId="{F189EFCE-49BA-490D-BE3E-A4E8DEB389C3}" type="pres">
      <dgm:prSet presAssocID="{D94153F5-021B-4A75-952D-E3C6923EEC3D}" presName="sibSpaceThree" presStyleCnt="0"/>
      <dgm:spPr/>
    </dgm:pt>
    <dgm:pt modelId="{43E1202F-0547-44AE-B6E3-78ED84D15DE6}" type="pres">
      <dgm:prSet presAssocID="{034DB862-9D94-4204-9951-77DE94BE84A2}" presName="vertThree" presStyleCnt="0"/>
      <dgm:spPr/>
    </dgm:pt>
    <dgm:pt modelId="{8A72D732-0CC8-44D2-AAF8-7D22CC39DF55}" type="pres">
      <dgm:prSet presAssocID="{034DB862-9D94-4204-9951-77DE94BE84A2}" presName="txThree" presStyleLbl="node3" presStyleIdx="1" presStyleCnt="3">
        <dgm:presLayoutVars>
          <dgm:chPref val="3"/>
        </dgm:presLayoutVars>
      </dgm:prSet>
      <dgm:spPr/>
      <dgm:t>
        <a:bodyPr/>
        <a:lstStyle/>
        <a:p>
          <a:endParaRPr lang="en-US"/>
        </a:p>
      </dgm:t>
    </dgm:pt>
    <dgm:pt modelId="{3C6EABE6-11C4-46AB-A633-2C33801903CC}" type="pres">
      <dgm:prSet presAssocID="{034DB862-9D94-4204-9951-77DE94BE84A2}" presName="horzThree" presStyleCnt="0"/>
      <dgm:spPr/>
    </dgm:pt>
    <dgm:pt modelId="{110A8E5F-8518-48E0-9E9E-8221A9481918}" type="pres">
      <dgm:prSet presAssocID="{6B6D4A32-6A78-466B-B243-BD1B64EC8EED}" presName="sibSpaceTwo" presStyleCnt="0"/>
      <dgm:spPr/>
    </dgm:pt>
    <dgm:pt modelId="{2979E05E-2098-43A4-B233-73296A64504D}" type="pres">
      <dgm:prSet presAssocID="{02440650-5AA5-412F-A26D-CBDDED740301}" presName="vertTwo" presStyleCnt="0"/>
      <dgm:spPr/>
    </dgm:pt>
    <dgm:pt modelId="{42EBF062-5B42-4B54-87D9-2BD5BD7C7F2E}" type="pres">
      <dgm:prSet presAssocID="{02440650-5AA5-412F-A26D-CBDDED740301}" presName="txTwo" presStyleLbl="node2" presStyleIdx="1" presStyleCnt="2">
        <dgm:presLayoutVars>
          <dgm:chPref val="3"/>
        </dgm:presLayoutVars>
      </dgm:prSet>
      <dgm:spPr/>
      <dgm:t>
        <a:bodyPr/>
        <a:lstStyle/>
        <a:p>
          <a:endParaRPr lang="en-US"/>
        </a:p>
      </dgm:t>
    </dgm:pt>
    <dgm:pt modelId="{9F35ECC5-5D96-40AB-8130-503258F31242}" type="pres">
      <dgm:prSet presAssocID="{02440650-5AA5-412F-A26D-CBDDED740301}" presName="parTransTwo" presStyleCnt="0"/>
      <dgm:spPr/>
    </dgm:pt>
    <dgm:pt modelId="{69A945AE-985D-42C9-84E0-AA7ACFF94CC6}" type="pres">
      <dgm:prSet presAssocID="{02440650-5AA5-412F-A26D-CBDDED740301}" presName="horzTwo" presStyleCnt="0"/>
      <dgm:spPr/>
    </dgm:pt>
    <dgm:pt modelId="{84303818-9F30-48E5-A97A-7FD3E85EA7BB}" type="pres">
      <dgm:prSet presAssocID="{5DD98962-DED7-4D44-BA49-5AEEE35C1B62}" presName="vertThree" presStyleCnt="0"/>
      <dgm:spPr/>
    </dgm:pt>
    <dgm:pt modelId="{CD121405-3EDA-4C76-9B66-739869C9BF43}" type="pres">
      <dgm:prSet presAssocID="{5DD98962-DED7-4D44-BA49-5AEEE35C1B62}" presName="txThree" presStyleLbl="node3" presStyleIdx="2" presStyleCnt="3">
        <dgm:presLayoutVars>
          <dgm:chPref val="3"/>
        </dgm:presLayoutVars>
      </dgm:prSet>
      <dgm:spPr/>
      <dgm:t>
        <a:bodyPr/>
        <a:lstStyle/>
        <a:p>
          <a:endParaRPr lang="en-US"/>
        </a:p>
      </dgm:t>
    </dgm:pt>
    <dgm:pt modelId="{32EFE1A3-F83E-4CF5-96C2-BC8718A8F828}" type="pres">
      <dgm:prSet presAssocID="{5DD98962-DED7-4D44-BA49-5AEEE35C1B62}" presName="horzThree" presStyleCnt="0"/>
      <dgm:spPr/>
    </dgm:pt>
  </dgm:ptLst>
  <dgm:cxnLst>
    <dgm:cxn modelId="{3589896A-DB8F-4302-A284-A7B16216BF98}" srcId="{02440650-5AA5-412F-A26D-CBDDED740301}" destId="{5DD98962-DED7-4D44-BA49-5AEEE35C1B62}" srcOrd="0" destOrd="0" parTransId="{A113630D-296B-4571-8EB8-06EC16480544}" sibTransId="{7B0BED6D-1A19-4728-87D0-ED5C3E60273E}"/>
    <dgm:cxn modelId="{E0934900-187C-4F6D-8242-426BAB7DFDB6}" srcId="{F0762715-E4B2-41AE-B0E7-6B4502DB9746}" destId="{034DB862-9D94-4204-9951-77DE94BE84A2}" srcOrd="1" destOrd="0" parTransId="{972465BE-BBE1-400B-9C0A-77EE1C641BEE}" sibTransId="{E8D19955-D7CA-460E-8D48-3F183735A7CC}"/>
    <dgm:cxn modelId="{60DFDD4B-3AAA-4CD7-9BF0-F7F51A26E3AB}" srcId="{77FE06CD-ED33-4F4F-8F1F-B81625231A8D}" destId="{0ACD7054-25C9-4DC7-BDE1-1C2FE1DCB92C}" srcOrd="0" destOrd="0" parTransId="{9D2B4359-1282-418F-9945-AEABA9DF178C}" sibTransId="{EF5BC120-3582-4310-AEBC-036E8C3B69F9}"/>
    <dgm:cxn modelId="{8DC3C220-6522-4BB1-826B-3A01E5B34559}" type="presOf" srcId="{1982F563-53CB-492C-828C-D7D749CB22E2}" destId="{0E549F79-0338-43AE-A07A-8688EDF299A5}" srcOrd="0" destOrd="0" presId="urn:microsoft.com/office/officeart/2005/8/layout/hierarchy4"/>
    <dgm:cxn modelId="{E60F9899-7286-4E6E-A8E0-A271366759C7}" srcId="{F0762715-E4B2-41AE-B0E7-6B4502DB9746}" destId="{1982F563-53CB-492C-828C-D7D749CB22E2}" srcOrd="0" destOrd="0" parTransId="{4DFB36EC-49C6-4C56-BE13-D098E358E514}" sibTransId="{D94153F5-021B-4A75-952D-E3C6923EEC3D}"/>
    <dgm:cxn modelId="{649EF1B2-1E62-4466-9D14-AFF582A5F43D}" type="presOf" srcId="{034DB862-9D94-4204-9951-77DE94BE84A2}" destId="{8A72D732-0CC8-44D2-AAF8-7D22CC39DF55}" srcOrd="0" destOrd="0" presId="urn:microsoft.com/office/officeart/2005/8/layout/hierarchy4"/>
    <dgm:cxn modelId="{324F252D-5FA5-4D98-B7E8-766E71850A74}" type="presOf" srcId="{0ACD7054-25C9-4DC7-BDE1-1C2FE1DCB92C}" destId="{B9E4FAF6-2AF3-4DE3-A039-B2F74E42A1D9}" srcOrd="0" destOrd="0" presId="urn:microsoft.com/office/officeart/2005/8/layout/hierarchy4"/>
    <dgm:cxn modelId="{405F433C-485D-4807-831F-E9AC9E4A2783}" type="presOf" srcId="{02440650-5AA5-412F-A26D-CBDDED740301}" destId="{42EBF062-5B42-4B54-87D9-2BD5BD7C7F2E}" srcOrd="0" destOrd="0" presId="urn:microsoft.com/office/officeart/2005/8/layout/hierarchy4"/>
    <dgm:cxn modelId="{762F6BD8-D4B3-4D51-B5C3-D1E794C1942F}" type="presOf" srcId="{F0762715-E4B2-41AE-B0E7-6B4502DB9746}" destId="{DA788B39-C916-4F07-8E51-2CDC9E865699}" srcOrd="0" destOrd="0" presId="urn:microsoft.com/office/officeart/2005/8/layout/hierarchy4"/>
    <dgm:cxn modelId="{DBCA8920-FA25-4146-AC90-223852E26C82}" type="presOf" srcId="{77FE06CD-ED33-4F4F-8F1F-B81625231A8D}" destId="{E7A3A1C7-A9AD-4EE7-A54F-2B998767F204}" srcOrd="0" destOrd="0" presId="urn:microsoft.com/office/officeart/2005/8/layout/hierarchy4"/>
    <dgm:cxn modelId="{BC8187F2-4E23-451F-983E-3E9A3BF33F88}" srcId="{0ACD7054-25C9-4DC7-BDE1-1C2FE1DCB92C}" destId="{F0762715-E4B2-41AE-B0E7-6B4502DB9746}" srcOrd="0" destOrd="0" parTransId="{65E07FE2-3141-4E37-9EA2-3110FC8F8F4B}" sibTransId="{6B6D4A32-6A78-466B-B243-BD1B64EC8EED}"/>
    <dgm:cxn modelId="{51663D1C-8D3F-41C1-A308-62CB60EDA45F}" type="presOf" srcId="{5DD98962-DED7-4D44-BA49-5AEEE35C1B62}" destId="{CD121405-3EDA-4C76-9B66-739869C9BF43}" srcOrd="0" destOrd="0" presId="urn:microsoft.com/office/officeart/2005/8/layout/hierarchy4"/>
    <dgm:cxn modelId="{4323010B-4CE7-4F73-8EF8-13BACD3D801B}" srcId="{0ACD7054-25C9-4DC7-BDE1-1C2FE1DCB92C}" destId="{02440650-5AA5-412F-A26D-CBDDED740301}" srcOrd="1" destOrd="0" parTransId="{15614D66-8C7E-4856-9DD0-710BDC7FC7D6}" sibTransId="{DB0FAAE0-3D01-4BE1-8171-5C8D6F999E5D}"/>
    <dgm:cxn modelId="{A77FF81D-355D-489E-BF8F-1733D4519704}" type="presParOf" srcId="{E7A3A1C7-A9AD-4EE7-A54F-2B998767F204}" destId="{E6BAF35A-A516-4F61-AF82-E4FB2EBE34F5}" srcOrd="0" destOrd="0" presId="urn:microsoft.com/office/officeart/2005/8/layout/hierarchy4"/>
    <dgm:cxn modelId="{8F959647-3455-4B2F-852E-561101C6B5D2}" type="presParOf" srcId="{E6BAF35A-A516-4F61-AF82-E4FB2EBE34F5}" destId="{B9E4FAF6-2AF3-4DE3-A039-B2F74E42A1D9}" srcOrd="0" destOrd="0" presId="urn:microsoft.com/office/officeart/2005/8/layout/hierarchy4"/>
    <dgm:cxn modelId="{D5E6B9E9-990C-496A-A7B6-846D5555B0EB}" type="presParOf" srcId="{E6BAF35A-A516-4F61-AF82-E4FB2EBE34F5}" destId="{6B639E34-1BA2-41EF-9B78-1946886B4A67}" srcOrd="1" destOrd="0" presId="urn:microsoft.com/office/officeart/2005/8/layout/hierarchy4"/>
    <dgm:cxn modelId="{E0A3F31C-A2DE-4DB8-8BC7-CF167189AED3}" type="presParOf" srcId="{E6BAF35A-A516-4F61-AF82-E4FB2EBE34F5}" destId="{7D608ED1-947B-48A6-B639-8EA18F7503BF}" srcOrd="2" destOrd="0" presId="urn:microsoft.com/office/officeart/2005/8/layout/hierarchy4"/>
    <dgm:cxn modelId="{54875DE7-36E2-4AC7-BE6A-3A45ED1952DC}" type="presParOf" srcId="{7D608ED1-947B-48A6-B639-8EA18F7503BF}" destId="{32057BA1-3799-413A-9BB8-42A5D7FEB28B}" srcOrd="0" destOrd="0" presId="urn:microsoft.com/office/officeart/2005/8/layout/hierarchy4"/>
    <dgm:cxn modelId="{B0B81C43-AE91-4827-BED7-FA7E8A30D9AF}" type="presParOf" srcId="{32057BA1-3799-413A-9BB8-42A5D7FEB28B}" destId="{DA788B39-C916-4F07-8E51-2CDC9E865699}" srcOrd="0" destOrd="0" presId="urn:microsoft.com/office/officeart/2005/8/layout/hierarchy4"/>
    <dgm:cxn modelId="{5682BA0F-0F71-48FC-8694-87EB4F13FD6B}" type="presParOf" srcId="{32057BA1-3799-413A-9BB8-42A5D7FEB28B}" destId="{0EC36C8D-408A-49E9-8DC0-69E319FC2058}" srcOrd="1" destOrd="0" presId="urn:microsoft.com/office/officeart/2005/8/layout/hierarchy4"/>
    <dgm:cxn modelId="{538BA511-DE11-400E-9AB8-63B1CCBE132E}" type="presParOf" srcId="{32057BA1-3799-413A-9BB8-42A5D7FEB28B}" destId="{55A3799D-136D-4D20-9480-95717E42A2F5}" srcOrd="2" destOrd="0" presId="urn:microsoft.com/office/officeart/2005/8/layout/hierarchy4"/>
    <dgm:cxn modelId="{6D52D527-74F6-4C28-95B0-19C467EFDFCE}" type="presParOf" srcId="{55A3799D-136D-4D20-9480-95717E42A2F5}" destId="{E9671207-3546-486D-A4C4-E63F76282F81}" srcOrd="0" destOrd="0" presId="urn:microsoft.com/office/officeart/2005/8/layout/hierarchy4"/>
    <dgm:cxn modelId="{0CDFAF62-E272-4D6A-ABF8-BD72E0695743}" type="presParOf" srcId="{E9671207-3546-486D-A4C4-E63F76282F81}" destId="{0E549F79-0338-43AE-A07A-8688EDF299A5}" srcOrd="0" destOrd="0" presId="urn:microsoft.com/office/officeart/2005/8/layout/hierarchy4"/>
    <dgm:cxn modelId="{5329D6FE-72D5-4E98-A06D-D5D0C99EE198}" type="presParOf" srcId="{E9671207-3546-486D-A4C4-E63F76282F81}" destId="{B1FDB1E3-86C2-4E38-B4ED-2A96339F7AF4}" srcOrd="1" destOrd="0" presId="urn:microsoft.com/office/officeart/2005/8/layout/hierarchy4"/>
    <dgm:cxn modelId="{03926E5D-501C-40D2-8968-E5721D1E0DA8}" type="presParOf" srcId="{55A3799D-136D-4D20-9480-95717E42A2F5}" destId="{F189EFCE-49BA-490D-BE3E-A4E8DEB389C3}" srcOrd="1" destOrd="0" presId="urn:microsoft.com/office/officeart/2005/8/layout/hierarchy4"/>
    <dgm:cxn modelId="{0F08768B-52E3-48DD-9296-6392CFEF488D}" type="presParOf" srcId="{55A3799D-136D-4D20-9480-95717E42A2F5}" destId="{43E1202F-0547-44AE-B6E3-78ED84D15DE6}" srcOrd="2" destOrd="0" presId="urn:microsoft.com/office/officeart/2005/8/layout/hierarchy4"/>
    <dgm:cxn modelId="{C015DB76-0DFF-4898-97F3-09DAC5E2C05C}" type="presParOf" srcId="{43E1202F-0547-44AE-B6E3-78ED84D15DE6}" destId="{8A72D732-0CC8-44D2-AAF8-7D22CC39DF55}" srcOrd="0" destOrd="0" presId="urn:microsoft.com/office/officeart/2005/8/layout/hierarchy4"/>
    <dgm:cxn modelId="{779CEE3F-C4AF-4193-BFCE-18010A7D40BF}" type="presParOf" srcId="{43E1202F-0547-44AE-B6E3-78ED84D15DE6}" destId="{3C6EABE6-11C4-46AB-A633-2C33801903CC}" srcOrd="1" destOrd="0" presId="urn:microsoft.com/office/officeart/2005/8/layout/hierarchy4"/>
    <dgm:cxn modelId="{4120366C-F7A0-4771-821B-65B86C8D4481}" type="presParOf" srcId="{7D608ED1-947B-48A6-B639-8EA18F7503BF}" destId="{110A8E5F-8518-48E0-9E9E-8221A9481918}" srcOrd="1" destOrd="0" presId="urn:microsoft.com/office/officeart/2005/8/layout/hierarchy4"/>
    <dgm:cxn modelId="{4BBA6984-750F-4CAB-983A-FB2E22714FBC}" type="presParOf" srcId="{7D608ED1-947B-48A6-B639-8EA18F7503BF}" destId="{2979E05E-2098-43A4-B233-73296A64504D}" srcOrd="2" destOrd="0" presId="urn:microsoft.com/office/officeart/2005/8/layout/hierarchy4"/>
    <dgm:cxn modelId="{99C7F765-CD64-412F-A867-22B8D0D4619F}" type="presParOf" srcId="{2979E05E-2098-43A4-B233-73296A64504D}" destId="{42EBF062-5B42-4B54-87D9-2BD5BD7C7F2E}" srcOrd="0" destOrd="0" presId="urn:microsoft.com/office/officeart/2005/8/layout/hierarchy4"/>
    <dgm:cxn modelId="{CFB4F907-48FA-400D-AC2B-BD89BB40DD71}" type="presParOf" srcId="{2979E05E-2098-43A4-B233-73296A64504D}" destId="{9F35ECC5-5D96-40AB-8130-503258F31242}" srcOrd="1" destOrd="0" presId="urn:microsoft.com/office/officeart/2005/8/layout/hierarchy4"/>
    <dgm:cxn modelId="{38728728-FA71-4BCF-B232-4B010B1DF131}" type="presParOf" srcId="{2979E05E-2098-43A4-B233-73296A64504D}" destId="{69A945AE-985D-42C9-84E0-AA7ACFF94CC6}" srcOrd="2" destOrd="0" presId="urn:microsoft.com/office/officeart/2005/8/layout/hierarchy4"/>
    <dgm:cxn modelId="{A51FD44D-AD71-4152-AEE3-0F747E956C3B}" type="presParOf" srcId="{69A945AE-985D-42C9-84E0-AA7ACFF94CC6}" destId="{84303818-9F30-48E5-A97A-7FD3E85EA7BB}" srcOrd="0" destOrd="0" presId="urn:microsoft.com/office/officeart/2005/8/layout/hierarchy4"/>
    <dgm:cxn modelId="{78AE71D5-B7C9-4E0A-BB1B-F25A7876BB11}" type="presParOf" srcId="{84303818-9F30-48E5-A97A-7FD3E85EA7BB}" destId="{CD121405-3EDA-4C76-9B66-739869C9BF43}" srcOrd="0" destOrd="0" presId="urn:microsoft.com/office/officeart/2005/8/layout/hierarchy4"/>
    <dgm:cxn modelId="{2999A945-C54A-4289-82A5-328D59E89CA0}" type="presParOf" srcId="{84303818-9F30-48E5-A97A-7FD3E85EA7BB}" destId="{32EFE1A3-F83E-4CF5-96C2-BC8718A8F82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7ABAC0-9EA2-46CE-9F23-A36B7C33BBD7}">
      <dsp:nvSpPr>
        <dsp:cNvPr id="0" name=""/>
        <dsp:cNvSpPr/>
      </dsp:nvSpPr>
      <dsp:spPr>
        <a:xfrm>
          <a:off x="1615891" y="1865048"/>
          <a:ext cx="2274956" cy="1967929"/>
        </a:xfrm>
        <a:prstGeom prst="hexagon">
          <a:avLst>
            <a:gd name="adj" fmla="val 28570"/>
            <a:gd name="vf" fmla="val 1154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Administrative Support</a:t>
          </a:r>
        </a:p>
      </dsp:txBody>
      <dsp:txXfrm>
        <a:off x="1992883" y="2191161"/>
        <a:ext cx="1520972" cy="1315703"/>
      </dsp:txXfrm>
    </dsp:sp>
    <dsp:sp modelId="{DCDBB104-FE01-44AB-B310-BF6580A1C5A0}">
      <dsp:nvSpPr>
        <dsp:cNvPr id="0" name=""/>
        <dsp:cNvSpPr/>
      </dsp:nvSpPr>
      <dsp:spPr>
        <a:xfrm>
          <a:off x="3076098" y="860197"/>
          <a:ext cx="858334" cy="73956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896766-50D4-4FE6-B8B8-A8CBA2A434A4}">
      <dsp:nvSpPr>
        <dsp:cNvPr id="0" name=""/>
        <dsp:cNvSpPr/>
      </dsp:nvSpPr>
      <dsp:spPr>
        <a:xfrm>
          <a:off x="1825447" y="0"/>
          <a:ext cx="1864310" cy="1612847"/>
        </a:xfrm>
        <a:prstGeom prst="hexagon">
          <a:avLst>
            <a:gd name="adj" fmla="val 28570"/>
            <a:gd name="vf" fmla="val 115470"/>
          </a:avLst>
        </a:prstGeom>
        <a:solidFill>
          <a:schemeClr val="accent3">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Planning &amp; Zoning</a:t>
          </a:r>
        </a:p>
      </dsp:txBody>
      <dsp:txXfrm>
        <a:off x="2134403" y="267283"/>
        <a:ext cx="1246398" cy="1078281"/>
      </dsp:txXfrm>
    </dsp:sp>
    <dsp:sp modelId="{1C6C67FF-1E02-4961-9400-827919944B43}">
      <dsp:nvSpPr>
        <dsp:cNvPr id="0" name=""/>
        <dsp:cNvSpPr/>
      </dsp:nvSpPr>
      <dsp:spPr>
        <a:xfrm rot="3691244">
          <a:off x="1265705" y="1015992"/>
          <a:ext cx="858334" cy="73956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281611-F066-485A-A2C5-5B00B953DD20}">
      <dsp:nvSpPr>
        <dsp:cNvPr id="0" name=""/>
        <dsp:cNvSpPr/>
      </dsp:nvSpPr>
      <dsp:spPr>
        <a:xfrm>
          <a:off x="3535237" y="992009"/>
          <a:ext cx="1864310" cy="1612847"/>
        </a:xfrm>
        <a:prstGeom prst="hexagon">
          <a:avLst>
            <a:gd name="adj" fmla="val 28570"/>
            <a:gd name="vf" fmla="val 115470"/>
          </a:avLst>
        </a:prstGeom>
        <a:solidFill>
          <a:schemeClr val="accent5">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Animal Control</a:t>
          </a:r>
        </a:p>
      </dsp:txBody>
      <dsp:txXfrm>
        <a:off x="3844193" y="1259292"/>
        <a:ext cx="1246398" cy="1078281"/>
      </dsp:txXfrm>
    </dsp:sp>
    <dsp:sp modelId="{59B4A0EB-BBB7-42F8-AF48-02611865C231}">
      <dsp:nvSpPr>
        <dsp:cNvPr id="0" name=""/>
        <dsp:cNvSpPr/>
      </dsp:nvSpPr>
      <dsp:spPr>
        <a:xfrm>
          <a:off x="3346319" y="3791607"/>
          <a:ext cx="858334" cy="73956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BBE6CFA-159D-4A58-909D-E3A5102C0973}">
      <dsp:nvSpPr>
        <dsp:cNvPr id="0" name=""/>
        <dsp:cNvSpPr/>
      </dsp:nvSpPr>
      <dsp:spPr>
        <a:xfrm>
          <a:off x="3535237" y="2942185"/>
          <a:ext cx="1864310" cy="1612847"/>
        </a:xfrm>
        <a:prstGeom prst="hexagon">
          <a:avLst>
            <a:gd name="adj" fmla="val 28570"/>
            <a:gd name="vf" fmla="val 115470"/>
          </a:avLst>
        </a:prstGeom>
        <a:solidFill>
          <a:schemeClr val="accent6">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Board of Review</a:t>
          </a:r>
        </a:p>
      </dsp:txBody>
      <dsp:txXfrm>
        <a:off x="3844193" y="3209468"/>
        <a:ext cx="1246398" cy="1078281"/>
      </dsp:txXfrm>
    </dsp:sp>
    <dsp:sp modelId="{DBB05639-1D6B-4EAC-AF86-A729B51F922C}">
      <dsp:nvSpPr>
        <dsp:cNvPr id="0" name=""/>
        <dsp:cNvSpPr/>
      </dsp:nvSpPr>
      <dsp:spPr>
        <a:xfrm>
          <a:off x="1620125" y="3953613"/>
          <a:ext cx="858334" cy="73956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4FBA24F-70D1-4938-A0F4-1D4637B47074}">
      <dsp:nvSpPr>
        <dsp:cNvPr id="0" name=""/>
        <dsp:cNvSpPr/>
      </dsp:nvSpPr>
      <dsp:spPr>
        <a:xfrm>
          <a:off x="1825447" y="3935304"/>
          <a:ext cx="1864310" cy="1612847"/>
        </a:xfrm>
        <a:prstGeom prst="hexagon">
          <a:avLst>
            <a:gd name="adj" fmla="val 28570"/>
            <a:gd name="vf" fmla="val 115470"/>
          </a:avLst>
        </a:prstGeom>
        <a:solidFill>
          <a:schemeClr val="accent6">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Supervisor of Assessments</a:t>
          </a:r>
        </a:p>
      </dsp:txBody>
      <dsp:txXfrm>
        <a:off x="2134403" y="4202587"/>
        <a:ext cx="1246398" cy="1078281"/>
      </dsp:txXfrm>
    </dsp:sp>
    <dsp:sp modelId="{D3733392-460A-4529-ABDE-E1F51E6D73E6}">
      <dsp:nvSpPr>
        <dsp:cNvPr id="0" name=""/>
        <dsp:cNvSpPr/>
      </dsp:nvSpPr>
      <dsp:spPr>
        <a:xfrm>
          <a:off x="601977" y="2571568"/>
          <a:ext cx="858334" cy="73956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D8D059-A6B6-4592-8348-4565C1A2C811}">
      <dsp:nvSpPr>
        <dsp:cNvPr id="0" name=""/>
        <dsp:cNvSpPr/>
      </dsp:nvSpPr>
      <dsp:spPr>
        <a:xfrm>
          <a:off x="107720" y="2943294"/>
          <a:ext cx="1864310" cy="1612847"/>
        </a:xfrm>
        <a:prstGeom prst="hexagon">
          <a:avLst>
            <a:gd name="adj" fmla="val 28570"/>
            <a:gd name="vf" fmla="val 115470"/>
          </a:avLst>
        </a:prstGeom>
        <a:solidFill>
          <a:schemeClr val="accent6">
            <a:lumMod val="60000"/>
            <a:lum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GIS Consortium</a:t>
          </a:r>
        </a:p>
        <a:p>
          <a:pPr lvl="0" algn="ctr" defTabSz="711200">
            <a:lnSpc>
              <a:spcPct val="90000"/>
            </a:lnSpc>
            <a:spcBef>
              <a:spcPct val="0"/>
            </a:spcBef>
            <a:spcAft>
              <a:spcPct val="35000"/>
            </a:spcAft>
          </a:pPr>
          <a:endParaRPr lang="en-US" sz="1600" kern="1200" dirty="0"/>
        </a:p>
        <a:p>
          <a:pPr lvl="0" algn="ctr" defTabSz="711200">
            <a:lnSpc>
              <a:spcPct val="90000"/>
            </a:lnSpc>
            <a:spcBef>
              <a:spcPct val="0"/>
            </a:spcBef>
            <a:spcAft>
              <a:spcPct val="35000"/>
            </a:spcAft>
          </a:pPr>
          <a:r>
            <a:rPr lang="en-US" sz="1600" b="1" kern="1200" dirty="0">
              <a:solidFill>
                <a:schemeClr val="tx1"/>
              </a:solidFill>
            </a:rPr>
            <a:t>Veterans Assistance</a:t>
          </a:r>
        </a:p>
      </dsp:txBody>
      <dsp:txXfrm>
        <a:off x="416676" y="3210577"/>
        <a:ext cx="1246398" cy="1078281"/>
      </dsp:txXfrm>
    </dsp:sp>
    <dsp:sp modelId="{6626B865-F17F-4321-813E-F64B6319D8E5}">
      <dsp:nvSpPr>
        <dsp:cNvPr id="0" name=""/>
        <dsp:cNvSpPr/>
      </dsp:nvSpPr>
      <dsp:spPr>
        <a:xfrm>
          <a:off x="107720" y="989790"/>
          <a:ext cx="1864310" cy="1612847"/>
        </a:xfrm>
        <a:prstGeom prst="hexagon">
          <a:avLst>
            <a:gd name="adj" fmla="val 28570"/>
            <a:gd name="vf" fmla="val 115470"/>
          </a:avLst>
        </a:prstGeom>
        <a:solidFill>
          <a:schemeClr val="accent3">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a:solidFill>
                <a:schemeClr val="tx1"/>
              </a:solidFill>
            </a:rPr>
            <a:t>Highway</a:t>
          </a:r>
        </a:p>
      </dsp:txBody>
      <dsp:txXfrm>
        <a:off x="416676" y="1257073"/>
        <a:ext cx="1246398" cy="10782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4FAF6-2AF3-4DE3-A039-B2F74E42A1D9}">
      <dsp:nvSpPr>
        <dsp:cNvPr id="0" name=""/>
        <dsp:cNvSpPr/>
      </dsp:nvSpPr>
      <dsp:spPr>
        <a:xfrm>
          <a:off x="986" y="132"/>
          <a:ext cx="8594339" cy="1236453"/>
        </a:xfrm>
        <a:prstGeom prst="roundRect">
          <a:avLst>
            <a:gd name="adj" fmla="val 10000"/>
          </a:avLst>
        </a:prstGeom>
        <a:solidFill>
          <a:schemeClr val="accent6">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tx1"/>
              </a:solidFill>
            </a:rPr>
            <a:t>Joined local leaders in legislative advocacy activities to support county relief funding for COVID-19 revenue losses and distributed COVID-19 resource information to rural county officials</a:t>
          </a:r>
        </a:p>
      </dsp:txBody>
      <dsp:txXfrm>
        <a:off x="37200" y="36346"/>
        <a:ext cx="8521911" cy="1164025"/>
      </dsp:txXfrm>
    </dsp:sp>
    <dsp:sp modelId="{DA788B39-C916-4F07-8E51-2CDC9E865699}">
      <dsp:nvSpPr>
        <dsp:cNvPr id="0" name=""/>
        <dsp:cNvSpPr/>
      </dsp:nvSpPr>
      <dsp:spPr>
        <a:xfrm>
          <a:off x="986" y="1385140"/>
          <a:ext cx="5614088" cy="1236453"/>
        </a:xfrm>
        <a:prstGeom prst="roundRect">
          <a:avLst>
            <a:gd name="adj" fmla="val 10000"/>
          </a:avLst>
        </a:prstGeom>
        <a:solidFill>
          <a:schemeClr val="accent5">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tx1"/>
              </a:solidFill>
            </a:rPr>
            <a:t>Participate in intergovernmental meetings for review of local TIF Districts and Enterprise Zones</a:t>
          </a:r>
        </a:p>
      </dsp:txBody>
      <dsp:txXfrm>
        <a:off x="37200" y="1421354"/>
        <a:ext cx="5541660" cy="1164025"/>
      </dsp:txXfrm>
    </dsp:sp>
    <dsp:sp modelId="{0E549F79-0338-43AE-A07A-8688EDF299A5}">
      <dsp:nvSpPr>
        <dsp:cNvPr id="0" name=""/>
        <dsp:cNvSpPr/>
      </dsp:nvSpPr>
      <dsp:spPr>
        <a:xfrm>
          <a:off x="986" y="2770148"/>
          <a:ext cx="2749308" cy="1236453"/>
        </a:xfrm>
        <a:prstGeom prst="roundRect">
          <a:avLst>
            <a:gd name="adj" fmla="val 10000"/>
          </a:avLst>
        </a:prstGeom>
        <a:solidFill>
          <a:schemeClr val="accent6">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0" kern="1200" dirty="0">
              <a:solidFill>
                <a:schemeClr val="tx1"/>
              </a:solidFill>
            </a:rPr>
            <a:t>Implementing the PACE initiative for sustainable energy development financing</a:t>
          </a:r>
        </a:p>
      </dsp:txBody>
      <dsp:txXfrm>
        <a:off x="37200" y="2806362"/>
        <a:ext cx="2676880" cy="1164025"/>
      </dsp:txXfrm>
    </dsp:sp>
    <dsp:sp modelId="{8A72D732-0CC8-44D2-AAF8-7D22CC39DF55}">
      <dsp:nvSpPr>
        <dsp:cNvPr id="0" name=""/>
        <dsp:cNvSpPr/>
      </dsp:nvSpPr>
      <dsp:spPr>
        <a:xfrm>
          <a:off x="2865766" y="2770148"/>
          <a:ext cx="2749308" cy="1236453"/>
        </a:xfrm>
        <a:prstGeom prst="roundRect">
          <a:avLst>
            <a:gd name="adj" fmla="val 10000"/>
          </a:avLst>
        </a:prstGeom>
        <a:solidFill>
          <a:schemeClr val="accent3">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0" kern="1200" dirty="0">
              <a:solidFill>
                <a:schemeClr val="tx1"/>
              </a:solidFill>
            </a:rPr>
            <a:t>Meet with state legislators for local infrastructure project support </a:t>
          </a:r>
        </a:p>
      </dsp:txBody>
      <dsp:txXfrm>
        <a:off x="2901980" y="2806362"/>
        <a:ext cx="2676880" cy="1164025"/>
      </dsp:txXfrm>
    </dsp:sp>
    <dsp:sp modelId="{42EBF062-5B42-4B54-87D9-2BD5BD7C7F2E}">
      <dsp:nvSpPr>
        <dsp:cNvPr id="0" name=""/>
        <dsp:cNvSpPr/>
      </dsp:nvSpPr>
      <dsp:spPr>
        <a:xfrm>
          <a:off x="5846016" y="1385140"/>
          <a:ext cx="2749308" cy="1236453"/>
        </a:xfrm>
        <a:prstGeom prst="roundRect">
          <a:avLst>
            <a:gd name="adj" fmla="val 10000"/>
          </a:avLst>
        </a:prstGeom>
        <a:solidFill>
          <a:schemeClr val="accent5">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tx1"/>
              </a:solidFill>
            </a:rPr>
            <a:t>Serve on Champaign Economic Development Corporation Board</a:t>
          </a:r>
        </a:p>
      </dsp:txBody>
      <dsp:txXfrm>
        <a:off x="5882230" y="1421354"/>
        <a:ext cx="2676880" cy="1164025"/>
      </dsp:txXfrm>
    </dsp:sp>
    <dsp:sp modelId="{CD121405-3EDA-4C76-9B66-739869C9BF43}">
      <dsp:nvSpPr>
        <dsp:cNvPr id="0" name=""/>
        <dsp:cNvSpPr/>
      </dsp:nvSpPr>
      <dsp:spPr>
        <a:xfrm>
          <a:off x="5846016" y="2770148"/>
          <a:ext cx="2749308" cy="1236453"/>
        </a:xfrm>
        <a:prstGeom prst="roundRect">
          <a:avLst>
            <a:gd name="adj" fmla="val 10000"/>
          </a:avLst>
        </a:prstGeom>
        <a:solidFill>
          <a:schemeClr val="accent6">
            <a:lumMod val="20000"/>
            <a:lumOff val="8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b="0" kern="1200" dirty="0">
              <a:solidFill>
                <a:schemeClr val="tx1"/>
              </a:solidFill>
            </a:rPr>
            <a:t>Serve on Champaign Community Coalition and New American Welcome Center Advisory Boards</a:t>
          </a:r>
        </a:p>
      </dsp:txBody>
      <dsp:txXfrm>
        <a:off x="5882230" y="2806362"/>
        <a:ext cx="2676880" cy="1164025"/>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32BA1DBC-2DFA-4D61-889B-7FE378A18FBD}" type="datetimeFigureOut">
              <a:rPr lang="en-US" smtClean="0"/>
              <a:t>5/20/2020</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578F8DBD-6027-4191-B8FD-CF7FA0869381}" type="slidenum">
              <a:rPr lang="en-US" smtClean="0"/>
              <a:t>‹#›</a:t>
            </a:fld>
            <a:endParaRPr lang="en-US" dirty="0"/>
          </a:p>
        </p:txBody>
      </p:sp>
    </p:spTree>
    <p:extLst>
      <p:ext uri="{BB962C8B-B14F-4D97-AF65-F5344CB8AC3E}">
        <p14:creationId xmlns:p14="http://schemas.microsoft.com/office/powerpoint/2010/main" val="3503768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smtClean="0"/>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smtClean="0"/>
              <a:t>5/20/2020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5/20/2020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5/20/2020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hyperlink" Target="http://www.co.champaign.il.us/CountyExecutive/Appointments.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chemeClr val="accent1">
                    <a:lumMod val="75000"/>
                  </a:schemeClr>
                </a:solidFill>
              </a:rPr>
              <a:t>Annual Report to the County Board from the County Executive</a:t>
            </a:r>
            <a:endParaRPr lang="en-US" dirty="0">
              <a:solidFill>
                <a:schemeClr val="accent1">
                  <a:lumMod val="75000"/>
                </a:schemeClr>
              </a:solidFill>
            </a:endParaRPr>
          </a:p>
        </p:txBody>
      </p:sp>
      <p:sp>
        <p:nvSpPr>
          <p:cNvPr id="3" name="Subtitle 2"/>
          <p:cNvSpPr>
            <a:spLocks noGrp="1"/>
          </p:cNvSpPr>
          <p:nvPr>
            <p:ph type="subTitle" idx="1"/>
          </p:nvPr>
        </p:nvSpPr>
        <p:spPr/>
        <p:txBody>
          <a:bodyPr>
            <a:normAutofit/>
          </a:bodyPr>
          <a:lstStyle/>
          <a:p>
            <a:r>
              <a:rPr lang="en-US" sz="2400" dirty="0">
                <a:solidFill>
                  <a:schemeClr val="tx1"/>
                </a:solidFill>
              </a:rPr>
              <a:t>Darlene A. Kloeppel, County Executive</a:t>
            </a:r>
          </a:p>
          <a:p>
            <a:r>
              <a:rPr lang="en-US" sz="2400" dirty="0">
                <a:solidFill>
                  <a:schemeClr val="tx1"/>
                </a:solidFill>
              </a:rPr>
              <a:t>May 21, 2020</a:t>
            </a:r>
          </a:p>
        </p:txBody>
      </p:sp>
    </p:spTree>
    <p:extLst>
      <p:ext uri="{BB962C8B-B14F-4D97-AF65-F5344CB8AC3E}">
        <p14:creationId xmlns:p14="http://schemas.microsoft.com/office/powerpoint/2010/main" val="1328339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109700"/>
          </a:xfrm>
        </p:spPr>
        <p:txBody>
          <a:bodyPr>
            <a:normAutofit fontScale="90000"/>
          </a:bodyPr>
          <a:lstStyle/>
          <a:p>
            <a:pPr algn="ctr"/>
            <a:r>
              <a:rPr lang="en-US" dirty="0"/>
              <a:t>Champaign County Infrastructure - Personnel</a:t>
            </a:r>
            <a:br>
              <a:rPr lang="en-US" dirty="0"/>
            </a:br>
            <a:r>
              <a:rPr lang="en-US" sz="2000" b="1" dirty="0">
                <a:solidFill>
                  <a:schemeClr val="accent2">
                    <a:lumMod val="75000"/>
                  </a:schemeClr>
                </a:solidFill>
              </a:rPr>
              <a:t>County Workforce: Snapshot of Changes</a:t>
            </a:r>
            <a:endParaRPr lang="en-US" sz="2000" b="1" dirty="0">
              <a:solidFill>
                <a:schemeClr val="tx1"/>
              </a:solidFill>
            </a:endParaRPr>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912869854"/>
              </p:ext>
            </p:extLst>
          </p:nvPr>
        </p:nvGraphicFramePr>
        <p:xfrm>
          <a:off x="453889" y="1733738"/>
          <a:ext cx="4950130" cy="4640215"/>
        </p:xfrm>
        <a:graphic>
          <a:graphicData uri="http://schemas.openxmlformats.org/drawingml/2006/table">
            <a:tbl>
              <a:tblPr firstRow="1">
                <a:tableStyleId>{5C22544A-7EE6-4342-B048-85BDC9FD1C3A}</a:tableStyleId>
              </a:tblPr>
              <a:tblGrid>
                <a:gridCol w="1534774">
                  <a:extLst>
                    <a:ext uri="{9D8B030D-6E8A-4147-A177-3AD203B41FA5}">
                      <a16:colId xmlns:a16="http://schemas.microsoft.com/office/drawing/2014/main" val="4124509019"/>
                    </a:ext>
                  </a:extLst>
                </a:gridCol>
                <a:gridCol w="882839">
                  <a:extLst>
                    <a:ext uri="{9D8B030D-6E8A-4147-A177-3AD203B41FA5}">
                      <a16:colId xmlns:a16="http://schemas.microsoft.com/office/drawing/2014/main" val="1893258868"/>
                    </a:ext>
                  </a:extLst>
                </a:gridCol>
                <a:gridCol w="773621">
                  <a:extLst>
                    <a:ext uri="{9D8B030D-6E8A-4147-A177-3AD203B41FA5}">
                      <a16:colId xmlns:a16="http://schemas.microsoft.com/office/drawing/2014/main" val="1679628743"/>
                    </a:ext>
                  </a:extLst>
                </a:gridCol>
                <a:gridCol w="864635">
                  <a:extLst>
                    <a:ext uri="{9D8B030D-6E8A-4147-A177-3AD203B41FA5}">
                      <a16:colId xmlns:a16="http://schemas.microsoft.com/office/drawing/2014/main" val="2727075198"/>
                    </a:ext>
                  </a:extLst>
                </a:gridCol>
                <a:gridCol w="894261">
                  <a:extLst>
                    <a:ext uri="{9D8B030D-6E8A-4147-A177-3AD203B41FA5}">
                      <a16:colId xmlns:a16="http://schemas.microsoft.com/office/drawing/2014/main" val="1471109649"/>
                    </a:ext>
                  </a:extLst>
                </a:gridCol>
              </a:tblGrid>
              <a:tr h="647449">
                <a:tc>
                  <a:txBody>
                    <a:bodyPr/>
                    <a:lstStyle/>
                    <a:p>
                      <a:pPr algn="ctr" fontAlgn="b"/>
                      <a:r>
                        <a:rPr lang="en-US" sz="1400" b="1" u="none" strike="noStrike" dirty="0">
                          <a:solidFill>
                            <a:schemeClr val="tx1"/>
                          </a:solidFill>
                          <a:effectLst/>
                        </a:rPr>
                        <a:t>May</a:t>
                      </a:r>
                      <a:r>
                        <a:rPr lang="en-US" sz="1400" b="1" u="none" strike="noStrike" baseline="0" dirty="0">
                          <a:solidFill>
                            <a:schemeClr val="tx1"/>
                          </a:solidFill>
                          <a:effectLst/>
                        </a:rPr>
                        <a:t> 2019 -</a:t>
                      </a:r>
                    </a:p>
                    <a:p>
                      <a:pPr algn="ctr" fontAlgn="b"/>
                      <a:r>
                        <a:rPr lang="en-US" sz="1400" b="1" u="none" strike="noStrike" baseline="0" dirty="0">
                          <a:solidFill>
                            <a:schemeClr val="tx1"/>
                          </a:solidFill>
                          <a:effectLst/>
                        </a:rPr>
                        <a:t>April 2020</a:t>
                      </a:r>
                      <a:endParaRPr lang="en-US" sz="1400" b="1" i="0" u="none" strike="noStrike" dirty="0">
                        <a:solidFill>
                          <a:schemeClr val="tx1"/>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chemeClr val="tx1"/>
                          </a:solidFill>
                          <a:effectLst/>
                        </a:rPr>
                        <a:t>Reg Positions</a:t>
                      </a:r>
                      <a:endParaRPr lang="en-US" sz="1400" b="1" i="0" u="none" strike="noStrike" dirty="0">
                        <a:solidFill>
                          <a:schemeClr val="tx1"/>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chemeClr val="tx1"/>
                          </a:solidFill>
                          <a:effectLst/>
                        </a:rPr>
                        <a:t>Total</a:t>
                      </a:r>
                    </a:p>
                    <a:p>
                      <a:pPr algn="ctr" fontAlgn="b"/>
                      <a:r>
                        <a:rPr lang="en-US" sz="1400" b="1" u="none" strike="noStrike" dirty="0">
                          <a:solidFill>
                            <a:schemeClr val="tx1"/>
                          </a:solidFill>
                          <a:effectLst/>
                        </a:rPr>
                        <a:t>Staffing Changes</a:t>
                      </a:r>
                      <a:endParaRPr lang="en-US" sz="1400" b="1" i="0" u="none" strike="noStrike" dirty="0">
                        <a:solidFill>
                          <a:schemeClr val="tx1"/>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chemeClr val="tx1"/>
                          </a:solidFill>
                          <a:effectLst/>
                        </a:rPr>
                        <a:t> Changes as % of Staff </a:t>
                      </a:r>
                      <a:endParaRPr lang="en-US" sz="1400" b="1" i="0" u="none" strike="noStrike" dirty="0">
                        <a:solidFill>
                          <a:schemeClr val="tx1"/>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algn="ctr" fontAlgn="b"/>
                      <a:r>
                        <a:rPr lang="en-US" sz="1400" b="1" u="none" strike="noStrike" dirty="0">
                          <a:solidFill>
                            <a:schemeClr val="tx1"/>
                          </a:solidFill>
                          <a:effectLst/>
                        </a:rPr>
                        <a:t># Who</a:t>
                      </a:r>
                    </a:p>
                    <a:p>
                      <a:pPr algn="ctr" fontAlgn="b"/>
                      <a:r>
                        <a:rPr lang="en-US" sz="1400" b="1" u="none" strike="noStrike" dirty="0">
                          <a:solidFill>
                            <a:schemeClr val="tx1"/>
                          </a:solidFill>
                          <a:effectLst/>
                        </a:rPr>
                        <a:t>Left the County</a:t>
                      </a:r>
                      <a:endParaRPr lang="en-US" sz="1400" b="1" i="0" u="none" strike="noStrike" dirty="0">
                        <a:solidFill>
                          <a:schemeClr val="tx1"/>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6705851"/>
                  </a:ext>
                </a:extLst>
              </a:tr>
              <a:tr h="306970">
                <a:tc>
                  <a:txBody>
                    <a:bodyPr/>
                    <a:lstStyle/>
                    <a:p>
                      <a:pPr algn="l" fontAlgn="b"/>
                      <a:r>
                        <a:rPr lang="en-US" sz="1400" b="1" u="none" strike="noStrike" dirty="0">
                          <a:effectLst/>
                        </a:rPr>
                        <a:t>Auditor</a:t>
                      </a:r>
                      <a:endParaRPr lang="en-US" sz="1400" b="1" i="0" u="none" strike="noStrike" dirty="0">
                        <a:solidFill>
                          <a:srgbClr val="000000"/>
                        </a:solidFill>
                        <a:effectLst/>
                        <a:latin typeface="Calibri" panose="020F0502020204030204" pitchFamily="34" charset="0"/>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b"/>
                      <a:r>
                        <a:rPr lang="en-US" sz="1400" b="1" u="none" strike="noStrike" dirty="0">
                          <a:effectLst/>
                        </a:rPr>
                        <a:t>5 </a:t>
                      </a:r>
                      <a:endParaRPr lang="en-US" sz="1400" b="1" i="0" u="none" strike="noStrike" dirty="0">
                        <a:solidFill>
                          <a:srgbClr val="000000"/>
                        </a:solidFill>
                        <a:effectLst/>
                        <a:latin typeface="Calibri" panose="020F0502020204030204" pitchFamily="34" charset="0"/>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b"/>
                      <a:r>
                        <a:rPr lang="en-US" sz="1400" b="1" u="none" strike="noStrike" dirty="0">
                          <a:effectLst/>
                        </a:rPr>
                        <a:t>4</a:t>
                      </a:r>
                      <a:endParaRPr lang="en-US" sz="1400" b="1" i="0" u="none" strike="noStrike" dirty="0">
                        <a:solidFill>
                          <a:srgbClr val="000000"/>
                        </a:solidFill>
                        <a:effectLst/>
                        <a:latin typeface="Calibri" panose="020F0502020204030204" pitchFamily="34" charset="0"/>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b"/>
                      <a:r>
                        <a:rPr lang="en-US" sz="1400" b="1" u="none" strike="noStrike" dirty="0">
                          <a:effectLst/>
                        </a:rPr>
                        <a:t>80%</a:t>
                      </a:r>
                      <a:endParaRPr lang="en-US" sz="1400" b="1" i="0" u="none" strike="noStrike" dirty="0">
                        <a:solidFill>
                          <a:srgbClr val="000000"/>
                        </a:solidFill>
                        <a:effectLst/>
                        <a:latin typeface="Calibri" panose="020F0502020204030204" pitchFamily="34" charset="0"/>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b"/>
                      <a:r>
                        <a:rPr lang="en-US" sz="1400" b="1" u="none" strike="noStrike" dirty="0">
                          <a:effectLst/>
                        </a:rPr>
                        <a:t>1</a:t>
                      </a:r>
                      <a:endParaRPr lang="en-US" sz="1400" b="1" i="0" u="none" strike="noStrike" dirty="0">
                        <a:solidFill>
                          <a:srgbClr val="000000"/>
                        </a:solidFill>
                        <a:effectLst/>
                        <a:latin typeface="Calibri" panose="020F0502020204030204" pitchFamily="34" charset="0"/>
                      </a:endParaRPr>
                    </a:p>
                  </a:txBody>
                  <a:tcPr marL="9525" marR="9525" marT="9525" marB="0" anchor="ct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41466957"/>
                  </a:ext>
                </a:extLst>
              </a:tr>
              <a:tr h="306970">
                <a:tc>
                  <a:txBody>
                    <a:bodyPr/>
                    <a:lstStyle/>
                    <a:p>
                      <a:pPr algn="l" fontAlgn="b"/>
                      <a:r>
                        <a:rPr lang="en-US" sz="1400" b="1" u="none" strike="noStrike" dirty="0">
                          <a:effectLst/>
                        </a:rPr>
                        <a:t>Circuit Clerk</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41</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59</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144%</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12</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73086712"/>
                  </a:ext>
                </a:extLst>
              </a:tr>
              <a:tr h="306970">
                <a:tc>
                  <a:txBody>
                    <a:bodyPr/>
                    <a:lstStyle/>
                    <a:p>
                      <a:pPr algn="l" fontAlgn="b"/>
                      <a:r>
                        <a:rPr lang="en-US" sz="1400" b="1" u="none" strike="noStrike" dirty="0">
                          <a:effectLst/>
                        </a:rPr>
                        <a:t>Circuit Court</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96</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47</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49%</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19</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63538150"/>
                  </a:ext>
                </a:extLst>
              </a:tr>
              <a:tr h="306970">
                <a:tc>
                  <a:txBody>
                    <a:bodyPr/>
                    <a:lstStyle/>
                    <a:p>
                      <a:pPr algn="l" fontAlgn="b"/>
                      <a:r>
                        <a:rPr lang="en-US" sz="1400" b="1" u="none" strike="noStrike" dirty="0">
                          <a:effectLst/>
                        </a:rPr>
                        <a:t>Coroner</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 5</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20%</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0</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33273209"/>
                  </a:ext>
                </a:extLst>
              </a:tr>
              <a:tr h="306970">
                <a:tc>
                  <a:txBody>
                    <a:bodyPr/>
                    <a:lstStyle/>
                    <a:p>
                      <a:pPr algn="l" fontAlgn="b"/>
                      <a:r>
                        <a:rPr lang="en-US" sz="1400" b="1" u="none" strike="noStrike" dirty="0">
                          <a:effectLst/>
                        </a:rPr>
                        <a:t>CCMHB/BOR</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10</a:t>
                      </a:r>
                      <a:endParaRPr lang="en-US"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0</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0%</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0</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157558390"/>
                  </a:ext>
                </a:extLst>
              </a:tr>
              <a:tr h="306970">
                <a:tc>
                  <a:txBody>
                    <a:bodyPr/>
                    <a:lstStyle/>
                    <a:p>
                      <a:pPr algn="l" fontAlgn="b"/>
                      <a:r>
                        <a:rPr lang="en-US" sz="1400" b="1" u="none" strike="noStrike" dirty="0">
                          <a:effectLst/>
                        </a:rPr>
                        <a:t>County Clerk</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14</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17</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121%</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04592286"/>
                  </a:ext>
                </a:extLst>
              </a:tr>
              <a:tr h="306970">
                <a:tc>
                  <a:txBody>
                    <a:bodyPr/>
                    <a:lstStyle/>
                    <a:p>
                      <a:pPr algn="l" fontAlgn="b"/>
                      <a:r>
                        <a:rPr lang="en-US" sz="1400" b="1" u="none" strike="noStrike" dirty="0">
                          <a:effectLst/>
                        </a:rPr>
                        <a:t>Executive</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 93</a:t>
                      </a:r>
                      <a:endParaRPr lang="en-US" sz="1400" b="1"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49</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53%</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16</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56967495"/>
                  </a:ext>
                </a:extLst>
              </a:tr>
              <a:tr h="306970">
                <a:tc>
                  <a:txBody>
                    <a:bodyPr/>
                    <a:lstStyle/>
                    <a:p>
                      <a:pPr algn="l" fontAlgn="b"/>
                      <a:r>
                        <a:rPr lang="en-US" sz="1400" b="1" u="none" strike="noStrike" dirty="0">
                          <a:effectLst/>
                        </a:rPr>
                        <a:t>Recorder</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5</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3</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60%</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2</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29856611"/>
                  </a:ext>
                </a:extLst>
              </a:tr>
              <a:tr h="306970">
                <a:tc>
                  <a:txBody>
                    <a:bodyPr/>
                    <a:lstStyle/>
                    <a:p>
                      <a:pPr algn="l" fontAlgn="b"/>
                      <a:r>
                        <a:rPr lang="en-US" sz="1400" b="1" u="none" strike="noStrike" dirty="0">
                          <a:effectLst/>
                        </a:rPr>
                        <a:t>Sheriff</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 157</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68</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43%</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26</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55234147"/>
                  </a:ext>
                </a:extLst>
              </a:tr>
              <a:tr h="306970">
                <a:tc>
                  <a:txBody>
                    <a:bodyPr/>
                    <a:lstStyle/>
                    <a:p>
                      <a:pPr algn="l" fontAlgn="b"/>
                      <a:r>
                        <a:rPr lang="en-US" sz="1400" b="1" u="none" strike="noStrike" dirty="0">
                          <a:effectLst/>
                        </a:rPr>
                        <a:t>State's Attorney</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46</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39</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85%</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10</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683872076"/>
                  </a:ext>
                </a:extLst>
              </a:tr>
              <a:tr h="306970">
                <a:tc>
                  <a:txBody>
                    <a:bodyPr/>
                    <a:lstStyle/>
                    <a:p>
                      <a:pPr algn="l" fontAlgn="b"/>
                      <a:r>
                        <a:rPr lang="en-US" sz="1400" b="1" u="none" strike="noStrike" dirty="0">
                          <a:effectLst/>
                        </a:rPr>
                        <a:t>Treasurer</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4</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5</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125%</a:t>
                      </a:r>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en-US" sz="1400" b="1" u="none" strike="noStrike" dirty="0">
                          <a:effectLst/>
                        </a:rPr>
                        <a:t>2</a:t>
                      </a:r>
                      <a:endParaRPr lang="en-US" sz="14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23184213"/>
                  </a:ext>
                </a:extLst>
              </a:tr>
              <a:tr h="306970">
                <a:tc>
                  <a:txBody>
                    <a:bodyPr/>
                    <a:lstStyle/>
                    <a:p>
                      <a:pPr algn="l" fontAlgn="b"/>
                      <a:r>
                        <a:rPr lang="en-US" sz="1400" b="1" i="0" u="none" strike="noStrike" dirty="0">
                          <a:solidFill>
                            <a:schemeClr val="bg1"/>
                          </a:solidFill>
                          <a:effectLst/>
                          <a:latin typeface="Calibri" panose="020F0502020204030204" pitchFamily="34" charset="0"/>
                        </a:rPr>
                        <a:t>Totals</a:t>
                      </a:r>
                    </a:p>
                  </a:txBody>
                  <a:tcPr marL="9525" marR="9525" marT="9525" marB="0" anchor="ctr">
                    <a:solidFill>
                      <a:srgbClr val="286D9F"/>
                    </a:solidFill>
                  </a:tcPr>
                </a:tc>
                <a:tc>
                  <a:txBody>
                    <a:bodyPr/>
                    <a:lstStyle/>
                    <a:p>
                      <a:pPr algn="ctr" fontAlgn="b"/>
                      <a:r>
                        <a:rPr lang="en-US" sz="1400" b="1" i="0" u="none" strike="noStrike" dirty="0">
                          <a:solidFill>
                            <a:schemeClr val="bg1"/>
                          </a:solidFill>
                          <a:effectLst/>
                          <a:latin typeface="Calibri" panose="020F0502020204030204" pitchFamily="34" charset="0"/>
                        </a:rPr>
                        <a:t>476</a:t>
                      </a:r>
                    </a:p>
                  </a:txBody>
                  <a:tcPr marL="9525" marR="9525" marT="9525" marB="0" anchor="ctr">
                    <a:solidFill>
                      <a:srgbClr val="286D9F"/>
                    </a:solidFill>
                  </a:tcPr>
                </a:tc>
                <a:tc>
                  <a:txBody>
                    <a:bodyPr/>
                    <a:lstStyle/>
                    <a:p>
                      <a:pPr algn="ctr" fontAlgn="b"/>
                      <a:r>
                        <a:rPr lang="en-US" sz="1400" b="1" i="0" u="none" strike="noStrike" dirty="0">
                          <a:solidFill>
                            <a:schemeClr val="bg1"/>
                          </a:solidFill>
                          <a:effectLst/>
                          <a:latin typeface="Calibri" panose="020F0502020204030204" pitchFamily="34" charset="0"/>
                        </a:rPr>
                        <a:t>292</a:t>
                      </a:r>
                    </a:p>
                  </a:txBody>
                  <a:tcPr marL="9525" marR="9525" marT="9525" marB="0" anchor="ctr">
                    <a:solidFill>
                      <a:srgbClr val="286D9F"/>
                    </a:solidFill>
                  </a:tcPr>
                </a:tc>
                <a:tc>
                  <a:txBody>
                    <a:bodyPr/>
                    <a:lstStyle/>
                    <a:p>
                      <a:pPr algn="ctr" fontAlgn="b"/>
                      <a:r>
                        <a:rPr lang="en-US" sz="1400" b="1" i="0" u="none" strike="noStrike" dirty="0">
                          <a:solidFill>
                            <a:schemeClr val="bg1"/>
                          </a:solidFill>
                          <a:effectLst/>
                          <a:latin typeface="Calibri" panose="020F0502020204030204" pitchFamily="34" charset="0"/>
                        </a:rPr>
                        <a:t>61.3%</a:t>
                      </a:r>
                    </a:p>
                  </a:txBody>
                  <a:tcPr marL="9525" marR="9525" marT="9525" marB="0" anchor="ctr">
                    <a:solidFill>
                      <a:srgbClr val="286D9F"/>
                    </a:solidFill>
                  </a:tcPr>
                </a:tc>
                <a:tc>
                  <a:txBody>
                    <a:bodyPr/>
                    <a:lstStyle/>
                    <a:p>
                      <a:pPr algn="ctr" fontAlgn="b"/>
                      <a:r>
                        <a:rPr lang="en-US" sz="1400" b="1" i="0" u="none" strike="noStrike" dirty="0">
                          <a:solidFill>
                            <a:schemeClr val="bg1"/>
                          </a:solidFill>
                          <a:effectLst/>
                          <a:latin typeface="Calibri" panose="020F0502020204030204" pitchFamily="34" charset="0"/>
                        </a:rPr>
                        <a:t>92</a:t>
                      </a:r>
                    </a:p>
                  </a:txBody>
                  <a:tcPr marL="9525" marR="9525" marT="9525" marB="0" anchor="ctr">
                    <a:solidFill>
                      <a:srgbClr val="286D9F"/>
                    </a:solidFill>
                  </a:tcPr>
                </a:tc>
                <a:extLst>
                  <a:ext uri="{0D108BD9-81ED-4DB2-BD59-A6C34878D82A}">
                    <a16:rowId xmlns:a16="http://schemas.microsoft.com/office/drawing/2014/main" val="1473816181"/>
                  </a:ext>
                </a:extLst>
              </a:tr>
              <a:tr h="306970">
                <a:tc gridSpan="5">
                  <a:txBody>
                    <a:bodyPr/>
                    <a:lstStyle/>
                    <a:p>
                      <a:pPr algn="ctr" fontAlgn="b"/>
                      <a:r>
                        <a:rPr lang="en-US" sz="1400" b="0" i="1" u="none" strike="noStrike" dirty="0">
                          <a:solidFill>
                            <a:srgbClr val="000000"/>
                          </a:solidFill>
                          <a:effectLst/>
                          <a:latin typeface="Calibri" panose="020F0502020204030204" pitchFamily="34" charset="0"/>
                        </a:rPr>
                        <a:t>The difference between positions and # employees is 14 vacancies</a:t>
                      </a:r>
                    </a:p>
                  </a:txBody>
                  <a:tcPr marL="9525" marR="9525" marT="9525" marB="0" anchor="ctr">
                    <a:lnB w="6350" cap="flat" cmpd="sng" algn="ctr">
                      <a:solidFill>
                        <a:schemeClr val="tx1"/>
                      </a:solidFill>
                      <a:prstDash val="solid"/>
                      <a:round/>
                      <a:headEnd type="none" w="med" len="med"/>
                      <a:tailEnd type="none" w="med" len="med"/>
                    </a:lnB>
                  </a:tcPr>
                </a:tc>
                <a:tc hMerge="1">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hMerge="1">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hMerge="1">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tc hMerge="1">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70467646"/>
                  </a:ext>
                </a:extLst>
              </a:tr>
            </a:tbl>
          </a:graphicData>
        </a:graphic>
      </p:graphicFrame>
      <p:sp>
        <p:nvSpPr>
          <p:cNvPr id="10" name="TextBox 9"/>
          <p:cNvSpPr txBox="1"/>
          <p:nvPr/>
        </p:nvSpPr>
        <p:spPr>
          <a:xfrm>
            <a:off x="5735615" y="1581641"/>
            <a:ext cx="2460489" cy="461665"/>
          </a:xfrm>
          <a:prstGeom prst="rect">
            <a:avLst/>
          </a:prstGeom>
          <a:noFill/>
        </p:spPr>
        <p:txBody>
          <a:bodyPr wrap="square" rtlCol="0">
            <a:spAutoFit/>
          </a:bodyPr>
          <a:lstStyle/>
          <a:p>
            <a:pPr algn="ctr"/>
            <a:r>
              <a:rPr lang="en-US" sz="1200" i="1" dirty="0"/>
              <a:t>Employees as of April 30, 2020  (does not include RPC)</a:t>
            </a:r>
          </a:p>
        </p:txBody>
      </p:sp>
      <p:sp>
        <p:nvSpPr>
          <p:cNvPr id="11" name="Slide Number Placeholder 9">
            <a:extLst>
              <a:ext uri="{FF2B5EF4-FFF2-40B4-BE49-F238E27FC236}">
                <a16:creationId xmlns:a16="http://schemas.microsoft.com/office/drawing/2014/main" id="{CC26CA74-6509-4F56-934E-44FDBDEA6A98}"/>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10</a:t>
            </a:fld>
            <a:endParaRPr lang="en-US" sz="1400" dirty="0">
              <a:solidFill>
                <a:srgbClr val="286D9F"/>
              </a:solidFill>
            </a:endParaRPr>
          </a:p>
        </p:txBody>
      </p:sp>
      <p:graphicFrame>
        <p:nvGraphicFramePr>
          <p:cNvPr id="12" name="Content Placeholder 4">
            <a:extLst>
              <a:ext uri="{FF2B5EF4-FFF2-40B4-BE49-F238E27FC236}">
                <a16:creationId xmlns:a16="http://schemas.microsoft.com/office/drawing/2014/main" id="{841E866D-6311-4FD7-AD9D-C3208E71B371}"/>
              </a:ext>
            </a:extLst>
          </p:cNvPr>
          <p:cNvGraphicFramePr>
            <a:graphicFrameLocks/>
          </p:cNvGraphicFramePr>
          <p:nvPr>
            <p:extLst>
              <p:ext uri="{D42A27DB-BD31-4B8C-83A1-F6EECF244321}">
                <p14:modId xmlns:p14="http://schemas.microsoft.com/office/powerpoint/2010/main" val="3972261020"/>
              </p:ext>
            </p:extLst>
          </p:nvPr>
        </p:nvGraphicFramePr>
        <p:xfrm>
          <a:off x="8527700" y="1793611"/>
          <a:ext cx="2467882" cy="2143125"/>
        </p:xfrm>
        <a:graphic>
          <a:graphicData uri="http://schemas.openxmlformats.org/drawingml/2006/table">
            <a:tbl>
              <a:tblPr firstRow="1">
                <a:tableStyleId>{5C22544A-7EE6-4342-B048-85BDC9FD1C3A}</a:tableStyleId>
              </a:tblPr>
              <a:tblGrid>
                <a:gridCol w="1036552">
                  <a:extLst>
                    <a:ext uri="{9D8B030D-6E8A-4147-A177-3AD203B41FA5}">
                      <a16:colId xmlns:a16="http://schemas.microsoft.com/office/drawing/2014/main" val="4054586231"/>
                    </a:ext>
                  </a:extLst>
                </a:gridCol>
                <a:gridCol w="713678">
                  <a:extLst>
                    <a:ext uri="{9D8B030D-6E8A-4147-A177-3AD203B41FA5}">
                      <a16:colId xmlns:a16="http://schemas.microsoft.com/office/drawing/2014/main" val="3525075820"/>
                    </a:ext>
                  </a:extLst>
                </a:gridCol>
                <a:gridCol w="717652">
                  <a:extLst>
                    <a:ext uri="{9D8B030D-6E8A-4147-A177-3AD203B41FA5}">
                      <a16:colId xmlns:a16="http://schemas.microsoft.com/office/drawing/2014/main" val="1284637795"/>
                    </a:ext>
                  </a:extLst>
                </a:gridCol>
              </a:tblGrid>
              <a:tr h="0">
                <a:tc>
                  <a:txBody>
                    <a:bodyPr/>
                    <a:lstStyle/>
                    <a:p>
                      <a:pPr algn="ctr" fontAlgn="b"/>
                      <a:r>
                        <a:rPr lang="en-US" sz="1400" b="1" i="0" u="none" strike="noStrike" dirty="0">
                          <a:solidFill>
                            <a:srgbClr val="000000"/>
                          </a:solidFill>
                          <a:effectLst/>
                          <a:latin typeface="+mj-lt"/>
                        </a:rPr>
                        <a:t>Generation</a:t>
                      </a:r>
                    </a:p>
                  </a:txBody>
                  <a:tcPr marL="9525" marR="9525" marT="9525" marB="0" anchor="ctr">
                    <a:lnB w="6350" cap="flat" cmpd="sng" algn="ctr">
                      <a:solidFill>
                        <a:schemeClr val="tx1"/>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400" b="1" i="0" u="none" strike="noStrike" kern="1200" dirty="0">
                          <a:solidFill>
                            <a:srgbClr val="000000"/>
                          </a:solidFill>
                          <a:effectLst/>
                          <a:latin typeface="+mj-lt"/>
                          <a:ea typeface="+mn-ea"/>
                          <a:cs typeface="+mn-cs"/>
                        </a:rPr>
                        <a:t>2019</a:t>
                      </a:r>
                      <a:endParaRPr lang="en-US" sz="1400" b="1" i="0" u="none" strike="noStrike" dirty="0">
                        <a:solidFill>
                          <a:srgbClr val="000000"/>
                        </a:solidFill>
                        <a:effectLst/>
                        <a:latin typeface="+mj-lt"/>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400" b="1" i="0" u="none" strike="noStrike" kern="1200" dirty="0">
                          <a:solidFill>
                            <a:srgbClr val="000000"/>
                          </a:solidFill>
                          <a:effectLst/>
                          <a:latin typeface="+mj-lt"/>
                          <a:ea typeface="+mn-ea"/>
                          <a:cs typeface="+mn-cs"/>
                        </a:rPr>
                        <a:t>2020</a:t>
                      </a:r>
                      <a:endParaRPr lang="en-US" sz="1400" b="1" i="0" u="none" strike="noStrike" dirty="0">
                        <a:solidFill>
                          <a:srgbClr val="000000"/>
                        </a:solidFill>
                        <a:effectLst/>
                        <a:latin typeface="+mj-lt"/>
                      </a:endParaRPr>
                    </a:p>
                  </a:txBody>
                  <a:tcPr marL="9525" marR="9525" marT="9525"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2887556"/>
                  </a:ext>
                </a:extLst>
              </a:tr>
              <a:tr h="320040">
                <a:tc>
                  <a:txBody>
                    <a:bodyPr/>
                    <a:lstStyle/>
                    <a:p>
                      <a:pPr algn="l" fontAlgn="b"/>
                      <a:r>
                        <a:rPr lang="en-US" sz="1400" b="1" u="none" strike="noStrike" dirty="0">
                          <a:effectLst/>
                          <a:latin typeface="+mj-lt"/>
                        </a:rPr>
                        <a:t> </a:t>
                      </a:r>
                      <a:r>
                        <a:rPr lang="pl-PL" sz="1400" b="1" u="none" strike="noStrike" dirty="0">
                          <a:effectLst/>
                          <a:latin typeface="+mj-lt"/>
                        </a:rPr>
                        <a:t>Z: 17-23</a:t>
                      </a: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t"/>
                      <a:r>
                        <a:rPr lang="en-US" sz="1400" b="1" u="none" strike="noStrike" dirty="0">
                          <a:effectLst/>
                          <a:latin typeface="+mj-lt"/>
                        </a:rPr>
                        <a:t>8</a:t>
                      </a:r>
                      <a:endParaRPr lang="en-US" sz="1400" b="1" i="0" u="none" strike="noStrike" dirty="0">
                        <a:solidFill>
                          <a:srgbClr val="000000"/>
                        </a:solidFill>
                        <a:effectLst/>
                        <a:latin typeface="+mj-lt"/>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fontAlgn="t"/>
                      <a:r>
                        <a:rPr lang="en-US" sz="1400" b="1" u="none" strike="noStrike" dirty="0">
                          <a:effectLst/>
                          <a:latin typeface="+mj-lt"/>
                        </a:rPr>
                        <a:t>14</a:t>
                      </a:r>
                      <a:endParaRPr lang="en-US" sz="1400" b="1" i="0" u="none" strike="noStrike" dirty="0">
                        <a:solidFill>
                          <a:srgbClr val="000000"/>
                        </a:solidFill>
                        <a:effectLst/>
                        <a:latin typeface="+mj-lt"/>
                      </a:endParaRPr>
                    </a:p>
                  </a:txBody>
                  <a:tcPr marL="9525" marR="9525" marT="9525" marB="0" anchor="ct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14767748"/>
                  </a:ext>
                </a:extLst>
              </a:tr>
              <a:tr h="320040">
                <a:tc>
                  <a:txBody>
                    <a:bodyPr/>
                    <a:lstStyle/>
                    <a:p>
                      <a:pPr algn="l" fontAlgn="b"/>
                      <a:r>
                        <a:rPr lang="en-US" sz="1400" b="1" u="none" strike="noStrike" dirty="0">
                          <a:effectLst/>
                          <a:latin typeface="+mj-lt"/>
                        </a:rPr>
                        <a:t> </a:t>
                      </a:r>
                      <a:r>
                        <a:rPr lang="pl-PL" sz="1400" b="1" u="none" strike="noStrike" dirty="0">
                          <a:effectLst/>
                          <a:latin typeface="+mj-lt"/>
                        </a:rPr>
                        <a:t>Y: 24-39</a:t>
                      </a:r>
                      <a:endParaRPr lang="en-US" sz="1400" b="1" i="0" u="none" strike="noStrike" dirty="0">
                        <a:solidFill>
                          <a:srgbClr val="000000"/>
                        </a:solidFill>
                        <a:effectLst/>
                        <a:latin typeface="+mj-lt"/>
                      </a:endParaRPr>
                    </a:p>
                  </a:txBody>
                  <a:tcPr marL="9525" marR="9525" marT="9525" marB="0" anchor="ctr"/>
                </a:tc>
                <a:tc>
                  <a:txBody>
                    <a:bodyPr/>
                    <a:lstStyle/>
                    <a:p>
                      <a:pPr algn="ctr" fontAlgn="t"/>
                      <a:r>
                        <a:rPr lang="en-US" sz="1400" b="1" u="none" strike="noStrike" dirty="0">
                          <a:effectLst/>
                          <a:latin typeface="+mj-lt"/>
                        </a:rPr>
                        <a:t>177</a:t>
                      </a:r>
                      <a:endParaRPr lang="en-US" sz="1400" b="1" i="0" u="none" strike="noStrike" dirty="0">
                        <a:solidFill>
                          <a:srgbClr val="000000"/>
                        </a:solidFill>
                        <a:effectLst/>
                        <a:latin typeface="+mj-lt"/>
                      </a:endParaRPr>
                    </a:p>
                  </a:txBody>
                  <a:tcPr marL="9525" marR="9525" marT="9525" marB="0" anchor="ctr"/>
                </a:tc>
                <a:tc>
                  <a:txBody>
                    <a:bodyPr/>
                    <a:lstStyle/>
                    <a:p>
                      <a:pPr algn="ctr" fontAlgn="t"/>
                      <a:r>
                        <a:rPr lang="en-US" sz="1400" b="1" u="none" strike="noStrike" dirty="0">
                          <a:effectLst/>
                          <a:latin typeface="+mj-lt"/>
                        </a:rPr>
                        <a:t>184</a:t>
                      </a:r>
                      <a:endParaRPr lang="en-US" sz="14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1015701696"/>
                  </a:ext>
                </a:extLst>
              </a:tr>
              <a:tr h="320040">
                <a:tc>
                  <a:txBody>
                    <a:bodyPr/>
                    <a:lstStyle/>
                    <a:p>
                      <a:pPr algn="l" fontAlgn="b"/>
                      <a:r>
                        <a:rPr lang="en-US" sz="1400" b="1" u="none" strike="noStrike" dirty="0">
                          <a:effectLst/>
                          <a:latin typeface="+mj-lt"/>
                        </a:rPr>
                        <a:t> </a:t>
                      </a:r>
                      <a:r>
                        <a:rPr lang="pl-PL" sz="1400" b="1" u="none" strike="noStrike" dirty="0">
                          <a:effectLst/>
                          <a:latin typeface="+mj-lt"/>
                        </a:rPr>
                        <a:t>X: 40-55</a:t>
                      </a:r>
                    </a:p>
                  </a:txBody>
                  <a:tcPr marL="9525" marR="9525" marT="9525" marB="0" anchor="ctr"/>
                </a:tc>
                <a:tc>
                  <a:txBody>
                    <a:bodyPr/>
                    <a:lstStyle/>
                    <a:p>
                      <a:pPr algn="ctr" fontAlgn="t"/>
                      <a:r>
                        <a:rPr lang="en-US" sz="1400" b="1" u="none" strike="noStrike" dirty="0">
                          <a:effectLst/>
                          <a:latin typeface="+mj-lt"/>
                        </a:rPr>
                        <a:t>194</a:t>
                      </a:r>
                      <a:endParaRPr lang="en-US" sz="1400" b="1" i="0" u="none" strike="noStrike" dirty="0">
                        <a:solidFill>
                          <a:srgbClr val="000000"/>
                        </a:solidFill>
                        <a:effectLst/>
                        <a:latin typeface="+mj-lt"/>
                      </a:endParaRPr>
                    </a:p>
                  </a:txBody>
                  <a:tcPr marL="9525" marR="9525" marT="9525" marB="0" anchor="ctr"/>
                </a:tc>
                <a:tc>
                  <a:txBody>
                    <a:bodyPr/>
                    <a:lstStyle/>
                    <a:p>
                      <a:pPr algn="ctr" fontAlgn="t"/>
                      <a:r>
                        <a:rPr lang="en-US" sz="1400" b="1" u="none" strike="noStrike" dirty="0">
                          <a:effectLst/>
                          <a:latin typeface="+mj-lt"/>
                        </a:rPr>
                        <a:t>191</a:t>
                      </a:r>
                      <a:endParaRPr lang="en-US" sz="14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2297704089"/>
                  </a:ext>
                </a:extLst>
              </a:tr>
              <a:tr h="320040">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400" b="1" u="none" strike="noStrike" dirty="0">
                          <a:effectLst/>
                          <a:latin typeface="+mj-lt"/>
                        </a:rPr>
                        <a:t> </a:t>
                      </a:r>
                      <a:r>
                        <a:rPr lang="pl-PL" sz="1400" b="1" u="none" strike="noStrike" dirty="0">
                          <a:effectLst/>
                          <a:latin typeface="+mj-lt"/>
                        </a:rPr>
                        <a:t>B: 56-74</a:t>
                      </a:r>
                    </a:p>
                  </a:txBody>
                  <a:tcPr marL="9525" marR="9525" marT="9525" marB="0" anchor="ctr"/>
                </a:tc>
                <a:tc>
                  <a:txBody>
                    <a:bodyPr/>
                    <a:lstStyle/>
                    <a:p>
                      <a:pPr algn="ctr" fontAlgn="t"/>
                      <a:r>
                        <a:rPr lang="en-US" sz="1400" b="1" u="none" strike="noStrike" dirty="0">
                          <a:effectLst/>
                          <a:latin typeface="+mj-lt"/>
                        </a:rPr>
                        <a:t>74</a:t>
                      </a:r>
                      <a:endParaRPr lang="en-US" sz="1400" b="1" i="0" u="none" strike="noStrike" dirty="0">
                        <a:solidFill>
                          <a:srgbClr val="000000"/>
                        </a:solidFill>
                        <a:effectLst/>
                        <a:latin typeface="+mj-lt"/>
                      </a:endParaRPr>
                    </a:p>
                  </a:txBody>
                  <a:tcPr marL="9525" marR="9525" marT="9525" marB="0" anchor="ctr"/>
                </a:tc>
                <a:tc>
                  <a:txBody>
                    <a:bodyPr/>
                    <a:lstStyle/>
                    <a:p>
                      <a:pPr algn="ctr" fontAlgn="t"/>
                      <a:r>
                        <a:rPr lang="en-US" sz="1400" b="1" u="none" strike="noStrike" dirty="0">
                          <a:effectLst/>
                          <a:latin typeface="+mj-lt"/>
                        </a:rPr>
                        <a:t>71</a:t>
                      </a:r>
                      <a:endParaRPr lang="en-US" sz="1400" b="1" i="0" u="none" strike="noStrike" dirty="0">
                        <a:solidFill>
                          <a:srgbClr val="000000"/>
                        </a:solidFill>
                        <a:effectLst/>
                        <a:latin typeface="+mj-lt"/>
                      </a:endParaRPr>
                    </a:p>
                  </a:txBody>
                  <a:tcPr marL="9525" marR="9525" marT="9525" marB="0" anchor="ctr"/>
                </a:tc>
                <a:extLst>
                  <a:ext uri="{0D108BD9-81ED-4DB2-BD59-A6C34878D82A}">
                    <a16:rowId xmlns:a16="http://schemas.microsoft.com/office/drawing/2014/main" val="373567085"/>
                  </a:ext>
                </a:extLst>
              </a:tr>
              <a:tr h="320040">
                <a:tc>
                  <a:txBody>
                    <a:bodyPr/>
                    <a:lstStyle/>
                    <a:p>
                      <a:pPr algn="l" fontAlgn="b"/>
                      <a:r>
                        <a:rPr lang="en-US" sz="1400" b="1" u="none" strike="noStrike" dirty="0">
                          <a:effectLst/>
                          <a:latin typeface="+mj-lt"/>
                        </a:rPr>
                        <a:t> </a:t>
                      </a:r>
                      <a:r>
                        <a:rPr lang="pl-PL" sz="1400" b="1" u="none" strike="noStrike" dirty="0">
                          <a:effectLst/>
                          <a:latin typeface="+mj-lt"/>
                        </a:rPr>
                        <a:t>S: 75+</a:t>
                      </a: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t"/>
                      <a:r>
                        <a:rPr lang="en-US" sz="1400" b="1" u="none" strike="noStrike" dirty="0">
                          <a:effectLst/>
                          <a:latin typeface="+mj-lt"/>
                        </a:rPr>
                        <a:t>2</a:t>
                      </a:r>
                      <a:endParaRPr lang="en-US" sz="1400" b="1" i="0" u="none" strike="noStrike" dirty="0">
                        <a:solidFill>
                          <a:srgbClr val="000000"/>
                        </a:solidFill>
                        <a:effectLst/>
                        <a:latin typeface="+mj-lt"/>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fontAlgn="t"/>
                      <a:r>
                        <a:rPr lang="en-US" sz="1400" b="1" u="none" strike="noStrike" dirty="0">
                          <a:effectLst/>
                          <a:latin typeface="+mj-lt"/>
                        </a:rPr>
                        <a:t>2</a:t>
                      </a:r>
                      <a:endParaRPr lang="en-US" sz="1400" b="1" i="0" u="none" strike="noStrike" dirty="0">
                        <a:solidFill>
                          <a:srgbClr val="000000"/>
                        </a:solidFill>
                        <a:effectLst/>
                        <a:latin typeface="+mj-lt"/>
                      </a:endParaRPr>
                    </a:p>
                  </a:txBody>
                  <a:tcPr marL="9525" marR="9525" marT="952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7279836"/>
                  </a:ext>
                </a:extLst>
              </a:tr>
              <a:tr h="320040">
                <a:tc>
                  <a:txBody>
                    <a:bodyPr/>
                    <a:lstStyle/>
                    <a:p>
                      <a:r>
                        <a:rPr lang="en-US" sz="1400" b="1" dirty="0"/>
                        <a:t>Total</a:t>
                      </a: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sz="1400" b="1" dirty="0"/>
                        <a:t>455</a:t>
                      </a: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sz="1400" b="1" dirty="0"/>
                        <a:t>462</a:t>
                      </a: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42127378"/>
                  </a:ext>
                </a:extLst>
              </a:tr>
            </a:tbl>
          </a:graphicData>
        </a:graphic>
      </p:graphicFrame>
      <p:graphicFrame>
        <p:nvGraphicFramePr>
          <p:cNvPr id="13" name="Content Placeholder 4">
            <a:extLst>
              <a:ext uri="{FF2B5EF4-FFF2-40B4-BE49-F238E27FC236}">
                <a16:creationId xmlns:a16="http://schemas.microsoft.com/office/drawing/2014/main" id="{E33F25F5-C328-448A-8FA5-84130CBEE42C}"/>
              </a:ext>
            </a:extLst>
          </p:cNvPr>
          <p:cNvGraphicFramePr>
            <a:graphicFrameLocks/>
          </p:cNvGraphicFramePr>
          <p:nvPr>
            <p:extLst>
              <p:ext uri="{D42A27DB-BD31-4B8C-83A1-F6EECF244321}">
                <p14:modId xmlns:p14="http://schemas.microsoft.com/office/powerpoint/2010/main" val="2892599260"/>
              </p:ext>
            </p:extLst>
          </p:nvPr>
        </p:nvGraphicFramePr>
        <p:xfrm>
          <a:off x="5735615" y="2115526"/>
          <a:ext cx="2460489" cy="1821210"/>
        </p:xfrm>
        <a:graphic>
          <a:graphicData uri="http://schemas.openxmlformats.org/drawingml/2006/table">
            <a:tbl>
              <a:tblPr firstRow="1">
                <a:tableStyleId>{5C22544A-7EE6-4342-B048-85BDC9FD1C3A}</a:tableStyleId>
              </a:tblPr>
              <a:tblGrid>
                <a:gridCol w="873715">
                  <a:extLst>
                    <a:ext uri="{9D8B030D-6E8A-4147-A177-3AD203B41FA5}">
                      <a16:colId xmlns:a16="http://schemas.microsoft.com/office/drawing/2014/main" val="4054586231"/>
                    </a:ext>
                  </a:extLst>
                </a:gridCol>
                <a:gridCol w="836342">
                  <a:extLst>
                    <a:ext uri="{9D8B030D-6E8A-4147-A177-3AD203B41FA5}">
                      <a16:colId xmlns:a16="http://schemas.microsoft.com/office/drawing/2014/main" val="3525075820"/>
                    </a:ext>
                  </a:extLst>
                </a:gridCol>
                <a:gridCol w="750432">
                  <a:extLst>
                    <a:ext uri="{9D8B030D-6E8A-4147-A177-3AD203B41FA5}">
                      <a16:colId xmlns:a16="http://schemas.microsoft.com/office/drawing/2014/main" val="1284637795"/>
                    </a:ext>
                  </a:extLst>
                </a:gridCol>
              </a:tblGrid>
              <a:tr h="0">
                <a:tc>
                  <a:txBody>
                    <a:bodyPr/>
                    <a:lstStyle/>
                    <a:p>
                      <a:pPr algn="ctr" fontAlgn="b"/>
                      <a:r>
                        <a:rPr lang="en-US" sz="1400" b="1" i="0" u="none" strike="noStrike" dirty="0">
                          <a:solidFill>
                            <a:srgbClr val="000000"/>
                          </a:solidFill>
                          <a:effectLst/>
                          <a:latin typeface="+mj-lt"/>
                        </a:rPr>
                        <a:t>Age Info</a:t>
                      </a:r>
                    </a:p>
                  </a:txBody>
                  <a:tcPr marL="9525" marR="9525" marT="9525" marB="0" anchor="ctr">
                    <a:lnB w="6350" cap="flat" cmpd="sng" algn="ctr">
                      <a:solidFill>
                        <a:schemeClr val="tx1"/>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400" b="1" i="0" u="none" strike="noStrike" kern="1200" dirty="0">
                          <a:solidFill>
                            <a:srgbClr val="000000"/>
                          </a:solidFill>
                          <a:effectLst/>
                          <a:latin typeface="+mj-lt"/>
                          <a:ea typeface="+mn-ea"/>
                          <a:cs typeface="+mn-cs"/>
                        </a:rPr>
                        <a:t>2019</a:t>
                      </a:r>
                      <a:endParaRPr lang="en-US" sz="1400" b="1" i="0" u="none" strike="noStrike" dirty="0">
                        <a:solidFill>
                          <a:srgbClr val="000000"/>
                        </a:solidFill>
                        <a:effectLst/>
                        <a:latin typeface="+mj-lt"/>
                      </a:endParaRPr>
                    </a:p>
                  </a:txBody>
                  <a:tcPr marL="9525" marR="9525" marT="9525" marB="0" anchor="ctr">
                    <a:lnB w="6350" cap="flat" cmpd="sng" algn="ctr">
                      <a:solidFill>
                        <a:schemeClr val="tx1"/>
                      </a:solidFill>
                      <a:prstDash val="solid"/>
                      <a:round/>
                      <a:headEnd type="none" w="med" len="med"/>
                      <a:tailEnd type="none" w="med" len="med"/>
                    </a:lnB>
                  </a:tcPr>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400" b="1" i="0" u="none" strike="noStrike" kern="1200" dirty="0">
                          <a:solidFill>
                            <a:srgbClr val="000000"/>
                          </a:solidFill>
                          <a:effectLst/>
                          <a:latin typeface="+mj-lt"/>
                          <a:ea typeface="+mn-ea"/>
                          <a:cs typeface="+mn-cs"/>
                        </a:rPr>
                        <a:t>2020</a:t>
                      </a:r>
                      <a:endParaRPr lang="en-US" sz="1400" b="1" i="0" u="none" strike="noStrike" dirty="0">
                        <a:solidFill>
                          <a:srgbClr val="000000"/>
                        </a:solidFill>
                        <a:effectLst/>
                        <a:latin typeface="+mj-lt"/>
                      </a:endParaRPr>
                    </a:p>
                  </a:txBody>
                  <a:tcPr marL="9525" marR="9525" marT="9525" marB="0" anchor="ctr">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2887556"/>
                  </a:ext>
                </a:extLst>
              </a:tr>
              <a:tr h="319665">
                <a:tc>
                  <a:txBody>
                    <a:bodyPr/>
                    <a:lstStyle/>
                    <a:p>
                      <a:pPr algn="l" fontAlgn="b"/>
                      <a:r>
                        <a:rPr lang="en-US" sz="1400" b="1" u="none" strike="noStrike" dirty="0">
                          <a:effectLst/>
                          <a:latin typeface="+mj-lt"/>
                        </a:rPr>
                        <a:t> Lowest</a:t>
                      </a:r>
                      <a:endParaRPr lang="pl-PL" sz="1400" b="1" u="none" strike="noStrike" dirty="0">
                        <a:effectLst/>
                        <a:latin typeface="+mj-lt"/>
                      </a:endParaRPr>
                    </a:p>
                  </a:txBody>
                  <a:tcPr marL="9525" marR="9525" marT="9525" marB="0" anchor="ctr">
                    <a:lnT w="6350" cap="flat" cmpd="sng" algn="ctr">
                      <a:solidFill>
                        <a:schemeClr val="tx1"/>
                      </a:solidFill>
                      <a:prstDash val="solid"/>
                      <a:round/>
                      <a:headEnd type="none" w="med" len="med"/>
                      <a:tailEnd type="none" w="med" len="med"/>
                    </a:lnT>
                  </a:tcPr>
                </a:tc>
                <a:tc>
                  <a:txBody>
                    <a:bodyPr/>
                    <a:lstStyle/>
                    <a:p>
                      <a:pPr algn="ctr"/>
                      <a:r>
                        <a:rPr lang="en-US" sz="1400" b="1" dirty="0">
                          <a:solidFill>
                            <a:schemeClr val="tx1"/>
                          </a:solidFill>
                        </a:rPr>
                        <a:t>22</a:t>
                      </a:r>
                    </a:p>
                  </a:txBody>
                  <a:tcPr anchor="ctr">
                    <a:lnT w="6350" cap="flat" cmpd="sng" algn="ctr">
                      <a:solidFill>
                        <a:schemeClr val="tx1"/>
                      </a:solidFill>
                      <a:prstDash val="solid"/>
                      <a:round/>
                      <a:headEnd type="none" w="med" len="med"/>
                      <a:tailEnd type="none" w="med" len="med"/>
                    </a:lnT>
                  </a:tcPr>
                </a:tc>
                <a:tc>
                  <a:txBody>
                    <a:bodyPr/>
                    <a:lstStyle/>
                    <a:p>
                      <a:pPr algn="ctr"/>
                      <a:r>
                        <a:rPr lang="en-US" sz="1400" b="1" dirty="0">
                          <a:solidFill>
                            <a:schemeClr val="tx1"/>
                          </a:solidFill>
                        </a:rPr>
                        <a:t>19</a:t>
                      </a:r>
                    </a:p>
                  </a:txBody>
                  <a:tcPr anchor="ct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14767748"/>
                  </a:ext>
                </a:extLst>
              </a:tr>
              <a:tr h="319665">
                <a:tc>
                  <a:txBody>
                    <a:bodyPr/>
                    <a:lstStyle/>
                    <a:p>
                      <a:pPr algn="l" fontAlgn="b"/>
                      <a:r>
                        <a:rPr lang="en-US" sz="1400" b="1" u="none" strike="noStrike" dirty="0">
                          <a:effectLst/>
                          <a:latin typeface="+mj-lt"/>
                        </a:rPr>
                        <a:t> Highest</a:t>
                      </a:r>
                      <a:endParaRPr lang="en-US" sz="1400" b="1" i="0" u="none" strike="noStrike" dirty="0">
                        <a:solidFill>
                          <a:srgbClr val="000000"/>
                        </a:solidFill>
                        <a:effectLst/>
                        <a:latin typeface="+mj-lt"/>
                      </a:endParaRPr>
                    </a:p>
                  </a:txBody>
                  <a:tcPr marL="9525" marR="9525" marT="9525" marB="0" anchor="ctr"/>
                </a:tc>
                <a:tc>
                  <a:txBody>
                    <a:bodyPr/>
                    <a:lstStyle/>
                    <a:p>
                      <a:pPr algn="ctr"/>
                      <a:r>
                        <a:rPr lang="en-US" sz="1400" b="1" dirty="0">
                          <a:solidFill>
                            <a:schemeClr val="tx1"/>
                          </a:solidFill>
                        </a:rPr>
                        <a:t>82</a:t>
                      </a:r>
                    </a:p>
                  </a:txBody>
                  <a:tcPr anchor="ctr"/>
                </a:tc>
                <a:tc>
                  <a:txBody>
                    <a:bodyPr/>
                    <a:lstStyle/>
                    <a:p>
                      <a:pPr algn="ctr"/>
                      <a:r>
                        <a:rPr lang="en-US" sz="1400" b="1" dirty="0">
                          <a:solidFill>
                            <a:schemeClr val="tx1"/>
                          </a:solidFill>
                        </a:rPr>
                        <a:t>83</a:t>
                      </a:r>
                    </a:p>
                  </a:txBody>
                  <a:tcPr anchor="ctr"/>
                </a:tc>
                <a:extLst>
                  <a:ext uri="{0D108BD9-81ED-4DB2-BD59-A6C34878D82A}">
                    <a16:rowId xmlns:a16="http://schemas.microsoft.com/office/drawing/2014/main" val="1015701696"/>
                  </a:ext>
                </a:extLst>
              </a:tr>
              <a:tr h="319665">
                <a:tc>
                  <a:txBody>
                    <a:bodyPr/>
                    <a:lstStyle/>
                    <a:p>
                      <a:pPr algn="l" fontAlgn="b"/>
                      <a:r>
                        <a:rPr lang="en-US" sz="1400" b="1" u="none" strike="noStrike" dirty="0">
                          <a:effectLst/>
                          <a:latin typeface="+mj-lt"/>
                        </a:rPr>
                        <a:t> Average</a:t>
                      </a:r>
                      <a:endParaRPr lang="pl-PL" sz="1400" b="1" u="none" strike="noStrike" dirty="0">
                        <a:effectLst/>
                        <a:latin typeface="+mj-lt"/>
                      </a:endParaRPr>
                    </a:p>
                  </a:txBody>
                  <a:tcPr marL="9525" marR="9525" marT="9525" marB="0" anchor="ctr"/>
                </a:tc>
                <a:tc>
                  <a:txBody>
                    <a:bodyPr/>
                    <a:lstStyle/>
                    <a:p>
                      <a:pPr algn="ctr"/>
                      <a:r>
                        <a:rPr lang="en-US" sz="1400" b="1" dirty="0">
                          <a:solidFill>
                            <a:schemeClr val="tx1"/>
                          </a:solidFill>
                        </a:rPr>
                        <a:t>43</a:t>
                      </a:r>
                    </a:p>
                  </a:txBody>
                  <a:tcPr anchor="ctr"/>
                </a:tc>
                <a:tc>
                  <a:txBody>
                    <a:bodyPr/>
                    <a:lstStyle/>
                    <a:p>
                      <a:pPr algn="ctr"/>
                      <a:r>
                        <a:rPr lang="en-US" sz="1400" b="1" dirty="0">
                          <a:solidFill>
                            <a:schemeClr val="tx1"/>
                          </a:solidFill>
                        </a:rPr>
                        <a:t>43</a:t>
                      </a:r>
                    </a:p>
                  </a:txBody>
                  <a:tcPr anchor="ctr"/>
                </a:tc>
                <a:extLst>
                  <a:ext uri="{0D108BD9-81ED-4DB2-BD59-A6C34878D82A}">
                    <a16:rowId xmlns:a16="http://schemas.microsoft.com/office/drawing/2014/main" val="2297704089"/>
                  </a:ext>
                </a:extLst>
              </a:tr>
              <a:tr h="319665">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400" b="1" u="none" strike="noStrike" dirty="0">
                          <a:effectLst/>
                          <a:latin typeface="+mj-lt"/>
                        </a:rPr>
                        <a:t> Median</a:t>
                      </a:r>
                      <a:endParaRPr lang="pl-PL" sz="1400" b="1" u="none" strike="noStrike" dirty="0">
                        <a:effectLst/>
                        <a:latin typeface="+mj-lt"/>
                      </a:endParaRPr>
                    </a:p>
                  </a:txBody>
                  <a:tcPr marL="9525" marR="9525" marT="9525" marB="0" anchor="ctr"/>
                </a:tc>
                <a:tc>
                  <a:txBody>
                    <a:bodyPr/>
                    <a:lstStyle/>
                    <a:p>
                      <a:pPr algn="ctr"/>
                      <a:r>
                        <a:rPr lang="en-US" sz="1400" b="1" dirty="0">
                          <a:solidFill>
                            <a:schemeClr val="tx1"/>
                          </a:solidFill>
                        </a:rPr>
                        <a:t>43</a:t>
                      </a:r>
                    </a:p>
                  </a:txBody>
                  <a:tcPr anchor="ctr"/>
                </a:tc>
                <a:tc>
                  <a:txBody>
                    <a:bodyPr/>
                    <a:lstStyle/>
                    <a:p>
                      <a:pPr algn="ctr"/>
                      <a:r>
                        <a:rPr lang="en-US" sz="1400" b="1" dirty="0">
                          <a:solidFill>
                            <a:schemeClr val="tx1"/>
                          </a:solidFill>
                        </a:rPr>
                        <a:t>43</a:t>
                      </a:r>
                    </a:p>
                  </a:txBody>
                  <a:tcPr anchor="ctr"/>
                </a:tc>
                <a:extLst>
                  <a:ext uri="{0D108BD9-81ED-4DB2-BD59-A6C34878D82A}">
                    <a16:rowId xmlns:a16="http://schemas.microsoft.com/office/drawing/2014/main" val="373567085"/>
                  </a:ext>
                </a:extLst>
              </a:tr>
              <a:tr h="319665">
                <a:tc>
                  <a:txBody>
                    <a:bodyPr/>
                    <a:lstStyle/>
                    <a:p>
                      <a:pPr algn="l" fontAlgn="b"/>
                      <a:r>
                        <a:rPr lang="en-US" sz="1400" b="1" u="none" strike="noStrike" dirty="0">
                          <a:effectLst/>
                          <a:latin typeface="+mj-lt"/>
                        </a:rPr>
                        <a:t> Mode</a:t>
                      </a:r>
                      <a:endParaRPr lang="pl-PL" sz="1400" b="1" u="none" strike="noStrike" dirty="0">
                        <a:effectLst/>
                        <a:latin typeface="+mj-lt"/>
                      </a:endParaRPr>
                    </a:p>
                  </a:txBody>
                  <a:tcPr marL="9525" marR="9525" marT="9525" marB="0" anchor="ctr">
                    <a:lnB w="12700" cap="flat" cmpd="sng" algn="ctr">
                      <a:solidFill>
                        <a:schemeClr val="tx1"/>
                      </a:solidFill>
                      <a:prstDash val="solid"/>
                      <a:round/>
                      <a:headEnd type="none" w="med" len="med"/>
                      <a:tailEnd type="none" w="med" len="med"/>
                    </a:lnB>
                  </a:tcPr>
                </a:tc>
                <a:tc>
                  <a:txBody>
                    <a:bodyPr/>
                    <a:lstStyle/>
                    <a:p>
                      <a:pPr algn="ctr"/>
                      <a:r>
                        <a:rPr lang="en-US" sz="1400" b="1" dirty="0">
                          <a:solidFill>
                            <a:schemeClr val="tx1"/>
                          </a:solidFill>
                        </a:rPr>
                        <a:t>44</a:t>
                      </a:r>
                    </a:p>
                  </a:txBody>
                  <a:tcPr anchor="ctr">
                    <a:lnB w="12700" cap="flat" cmpd="sng" algn="ctr">
                      <a:solidFill>
                        <a:schemeClr val="tx1"/>
                      </a:solidFill>
                      <a:prstDash val="solid"/>
                      <a:round/>
                      <a:headEnd type="none" w="med" len="med"/>
                      <a:tailEnd type="none" w="med" len="med"/>
                    </a:lnB>
                  </a:tcPr>
                </a:tc>
                <a:tc>
                  <a:txBody>
                    <a:bodyPr/>
                    <a:lstStyle/>
                    <a:p>
                      <a:pPr algn="ctr"/>
                      <a:r>
                        <a:rPr lang="en-US" sz="1400" b="1" dirty="0">
                          <a:solidFill>
                            <a:schemeClr val="tx1"/>
                          </a:solidFill>
                        </a:rPr>
                        <a:t>29</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7279836"/>
                  </a:ext>
                </a:extLst>
              </a:tr>
            </a:tbl>
          </a:graphicData>
        </a:graphic>
      </p:graphicFrame>
      <p:graphicFrame>
        <p:nvGraphicFramePr>
          <p:cNvPr id="14" name="Content Placeholder 6">
            <a:extLst>
              <a:ext uri="{FF2B5EF4-FFF2-40B4-BE49-F238E27FC236}">
                <a16:creationId xmlns:a16="http://schemas.microsoft.com/office/drawing/2014/main" id="{09187966-A15D-4FD6-B2B7-C4559FB8B8ED}"/>
              </a:ext>
            </a:extLst>
          </p:cNvPr>
          <p:cNvGraphicFramePr>
            <a:graphicFrameLocks/>
          </p:cNvGraphicFramePr>
          <p:nvPr>
            <p:extLst>
              <p:ext uri="{D42A27DB-BD31-4B8C-83A1-F6EECF244321}">
                <p14:modId xmlns:p14="http://schemas.microsoft.com/office/powerpoint/2010/main" val="3581804505"/>
              </p:ext>
            </p:extLst>
          </p:nvPr>
        </p:nvGraphicFramePr>
        <p:xfrm>
          <a:off x="5641985" y="4917757"/>
          <a:ext cx="6258937" cy="273988"/>
        </p:xfrm>
        <a:graphic>
          <a:graphicData uri="http://schemas.openxmlformats.org/drawingml/2006/table">
            <a:tbl>
              <a:tblPr firstRow="1">
                <a:tableStyleId>{5C22544A-7EE6-4342-B048-85BDC9FD1C3A}</a:tableStyleId>
              </a:tblPr>
              <a:tblGrid>
                <a:gridCol w="6258937">
                  <a:extLst>
                    <a:ext uri="{9D8B030D-6E8A-4147-A177-3AD203B41FA5}">
                      <a16:colId xmlns:a16="http://schemas.microsoft.com/office/drawing/2014/main" val="4124509019"/>
                    </a:ext>
                  </a:extLst>
                </a:gridCol>
              </a:tblGrid>
              <a:tr h="273988">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400" b="1" u="none" strike="noStrike" dirty="0">
                          <a:solidFill>
                            <a:schemeClr val="bg1"/>
                          </a:solidFill>
                          <a:effectLst/>
                        </a:rPr>
                        <a:t>    40 promotions and/or returns to previous positions within departments</a:t>
                      </a:r>
                    </a:p>
                  </a:txBody>
                  <a:tcPr marL="9525" marR="9525" marT="9525" marB="0" anchor="b">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86D9F"/>
                    </a:solidFill>
                  </a:tcPr>
                </a:tc>
                <a:extLst>
                  <a:ext uri="{0D108BD9-81ED-4DB2-BD59-A6C34878D82A}">
                    <a16:rowId xmlns:a16="http://schemas.microsoft.com/office/drawing/2014/main" val="3064027392"/>
                  </a:ext>
                </a:extLst>
              </a:tr>
            </a:tbl>
          </a:graphicData>
        </a:graphic>
      </p:graphicFrame>
      <p:graphicFrame>
        <p:nvGraphicFramePr>
          <p:cNvPr id="15" name="Content Placeholder 6">
            <a:extLst>
              <a:ext uri="{FF2B5EF4-FFF2-40B4-BE49-F238E27FC236}">
                <a16:creationId xmlns:a16="http://schemas.microsoft.com/office/drawing/2014/main" id="{22E7F7C4-19EE-47B3-8D87-EE116C2201A1}"/>
              </a:ext>
            </a:extLst>
          </p:cNvPr>
          <p:cNvGraphicFramePr>
            <a:graphicFrameLocks/>
          </p:cNvGraphicFramePr>
          <p:nvPr>
            <p:extLst>
              <p:ext uri="{D42A27DB-BD31-4B8C-83A1-F6EECF244321}">
                <p14:modId xmlns:p14="http://schemas.microsoft.com/office/powerpoint/2010/main" val="3690924490"/>
              </p:ext>
            </p:extLst>
          </p:nvPr>
        </p:nvGraphicFramePr>
        <p:xfrm>
          <a:off x="5641985" y="5286000"/>
          <a:ext cx="6258937" cy="862965"/>
        </p:xfrm>
        <a:graphic>
          <a:graphicData uri="http://schemas.openxmlformats.org/drawingml/2006/table">
            <a:tbl>
              <a:tblPr firstRow="1">
                <a:tableStyleId>{5C22544A-7EE6-4342-B048-85BDC9FD1C3A}</a:tableStyleId>
              </a:tblPr>
              <a:tblGrid>
                <a:gridCol w="6258937">
                  <a:extLst>
                    <a:ext uri="{9D8B030D-6E8A-4147-A177-3AD203B41FA5}">
                      <a16:colId xmlns:a16="http://schemas.microsoft.com/office/drawing/2014/main" val="4124509019"/>
                    </a:ext>
                  </a:extLst>
                </a:gridCol>
              </a:tblGrid>
              <a:tr h="708021">
                <a:tc>
                  <a:txBody>
                    <a:bodyPr/>
                    <a:lstStyle/>
                    <a:p>
                      <a:pPr marL="457200" marR="0" lvl="1" indent="0" algn="l" defTabSz="457200" rtl="0" eaLnBrk="1" fontAlgn="b" latinLnBrk="0" hangingPunct="1">
                        <a:lnSpc>
                          <a:spcPct val="100000"/>
                        </a:lnSpc>
                        <a:spcBef>
                          <a:spcPts val="0"/>
                        </a:spcBef>
                        <a:spcAft>
                          <a:spcPts val="0"/>
                        </a:spcAft>
                        <a:buClrTx/>
                        <a:buSzTx/>
                        <a:buFont typeface="Arial" panose="020B0604020202020204" pitchFamily="34" charset="0"/>
                        <a:buNone/>
                        <a:tabLst/>
                        <a:defRPr/>
                      </a:pPr>
                      <a:r>
                        <a:rPr lang="en-US" sz="1400" b="1" u="none" strike="noStrike" dirty="0">
                          <a:solidFill>
                            <a:schemeClr val="bg1"/>
                          </a:solidFill>
                          <a:effectLst/>
                        </a:rPr>
                        <a:t>$109.79 combined hourly wages offered outside of the salary administration</a:t>
                      </a:r>
                      <a:r>
                        <a:rPr lang="en-US" sz="1400" b="1" u="none" strike="noStrike" baseline="0" dirty="0">
                          <a:solidFill>
                            <a:schemeClr val="bg1"/>
                          </a:solidFill>
                          <a:effectLst/>
                        </a:rPr>
                        <a:t> schedule </a:t>
                      </a:r>
                      <a:r>
                        <a:rPr lang="en-US" sz="1400" b="1" u="none" strike="noStrike" dirty="0">
                          <a:solidFill>
                            <a:schemeClr val="bg1"/>
                          </a:solidFill>
                          <a:effectLst/>
                        </a:rPr>
                        <a:t>and bargaining</a:t>
                      </a:r>
                      <a:r>
                        <a:rPr lang="en-US" sz="1400" b="1" u="none" strike="noStrike" baseline="0" dirty="0">
                          <a:solidFill>
                            <a:schemeClr val="bg1"/>
                          </a:solidFill>
                          <a:effectLst/>
                        </a:rPr>
                        <a:t> unit contracts</a:t>
                      </a:r>
                    </a:p>
                    <a:p>
                      <a:pPr marL="742950" marR="0" lvl="1" indent="-28575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400" b="1" u="none" strike="noStrike" dirty="0">
                          <a:solidFill>
                            <a:schemeClr val="bg1"/>
                          </a:solidFill>
                          <a:effectLst/>
                        </a:rPr>
                        <a:t>50 mid-year wage increases </a:t>
                      </a:r>
                    </a:p>
                    <a:p>
                      <a:pPr marL="742950" marR="0" lvl="1" indent="-28575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1400" b="1" u="none" strike="noStrike" dirty="0">
                          <a:solidFill>
                            <a:schemeClr val="bg1"/>
                          </a:solidFill>
                          <a:effectLst/>
                        </a:rPr>
                        <a:t>13 hired or promoted with wages above contract or midpoint</a:t>
                      </a:r>
                    </a:p>
                  </a:txBody>
                  <a:tcPr marL="9525" marR="9525" marT="9525" marB="0" anchor="b">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86D9F"/>
                    </a:solidFill>
                  </a:tcPr>
                </a:tc>
                <a:extLst>
                  <a:ext uri="{0D108BD9-81ED-4DB2-BD59-A6C34878D82A}">
                    <a16:rowId xmlns:a16="http://schemas.microsoft.com/office/drawing/2014/main" val="3064027392"/>
                  </a:ext>
                </a:extLst>
              </a:tr>
            </a:tbl>
          </a:graphicData>
        </a:graphic>
      </p:graphicFrame>
      <p:graphicFrame>
        <p:nvGraphicFramePr>
          <p:cNvPr id="16" name="Content Placeholder 6">
            <a:extLst>
              <a:ext uri="{FF2B5EF4-FFF2-40B4-BE49-F238E27FC236}">
                <a16:creationId xmlns:a16="http://schemas.microsoft.com/office/drawing/2014/main" id="{CC15D535-74DB-489C-A711-70A8F932999F}"/>
              </a:ext>
            </a:extLst>
          </p:cNvPr>
          <p:cNvGraphicFramePr>
            <a:graphicFrameLocks/>
          </p:cNvGraphicFramePr>
          <p:nvPr>
            <p:extLst>
              <p:ext uri="{D42A27DB-BD31-4B8C-83A1-F6EECF244321}">
                <p14:modId xmlns:p14="http://schemas.microsoft.com/office/powerpoint/2010/main" val="829409829"/>
              </p:ext>
            </p:extLst>
          </p:nvPr>
        </p:nvGraphicFramePr>
        <p:xfrm>
          <a:off x="5641985" y="4556262"/>
          <a:ext cx="6258938" cy="267239"/>
        </p:xfrm>
        <a:graphic>
          <a:graphicData uri="http://schemas.openxmlformats.org/drawingml/2006/table">
            <a:tbl>
              <a:tblPr firstRow="1">
                <a:tableStyleId>{5C22544A-7EE6-4342-B048-85BDC9FD1C3A}</a:tableStyleId>
              </a:tblPr>
              <a:tblGrid>
                <a:gridCol w="6258938">
                  <a:extLst>
                    <a:ext uri="{9D8B030D-6E8A-4147-A177-3AD203B41FA5}">
                      <a16:colId xmlns:a16="http://schemas.microsoft.com/office/drawing/2014/main" val="4124509019"/>
                    </a:ext>
                  </a:extLst>
                </a:gridCol>
              </a:tblGrid>
              <a:tr h="267239">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400" b="1" u="none" strike="noStrike" dirty="0">
                          <a:solidFill>
                            <a:schemeClr val="bg1"/>
                          </a:solidFill>
                          <a:effectLst/>
                        </a:rPr>
                        <a:t>      7 people with over 20 years service left in 2020 (Jan-Apr)</a:t>
                      </a:r>
                    </a:p>
                  </a:txBody>
                  <a:tcPr marL="9525" marR="9525" marT="9525" marB="0" anchor="b">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86D9F"/>
                    </a:solidFill>
                  </a:tcPr>
                </a:tc>
                <a:extLst>
                  <a:ext uri="{0D108BD9-81ED-4DB2-BD59-A6C34878D82A}">
                    <a16:rowId xmlns:a16="http://schemas.microsoft.com/office/drawing/2014/main" val="3064027392"/>
                  </a:ext>
                </a:extLst>
              </a:tr>
            </a:tbl>
          </a:graphicData>
        </a:graphic>
      </p:graphicFrame>
      <p:graphicFrame>
        <p:nvGraphicFramePr>
          <p:cNvPr id="17" name="Content Placeholder 6">
            <a:extLst>
              <a:ext uri="{FF2B5EF4-FFF2-40B4-BE49-F238E27FC236}">
                <a16:creationId xmlns:a16="http://schemas.microsoft.com/office/drawing/2014/main" id="{BF9C2443-8043-4EA7-9017-31901DC9D94E}"/>
              </a:ext>
            </a:extLst>
          </p:cNvPr>
          <p:cNvGraphicFramePr>
            <a:graphicFrameLocks/>
          </p:cNvGraphicFramePr>
          <p:nvPr>
            <p:extLst>
              <p:ext uri="{D42A27DB-BD31-4B8C-83A1-F6EECF244321}">
                <p14:modId xmlns:p14="http://schemas.microsoft.com/office/powerpoint/2010/main" val="2760735057"/>
              </p:ext>
            </p:extLst>
          </p:nvPr>
        </p:nvGraphicFramePr>
        <p:xfrm>
          <a:off x="5641986" y="4194768"/>
          <a:ext cx="6258936" cy="273694"/>
        </p:xfrm>
        <a:graphic>
          <a:graphicData uri="http://schemas.openxmlformats.org/drawingml/2006/table">
            <a:tbl>
              <a:tblPr firstRow="1">
                <a:tableStyleId>{5C22544A-7EE6-4342-B048-85BDC9FD1C3A}</a:tableStyleId>
              </a:tblPr>
              <a:tblGrid>
                <a:gridCol w="6258936">
                  <a:extLst>
                    <a:ext uri="{9D8B030D-6E8A-4147-A177-3AD203B41FA5}">
                      <a16:colId xmlns:a16="http://schemas.microsoft.com/office/drawing/2014/main" val="4124509019"/>
                    </a:ext>
                  </a:extLst>
                </a:gridCol>
              </a:tblGrid>
              <a:tr h="273694">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400" b="1" u="none" strike="noStrike" dirty="0">
                          <a:solidFill>
                            <a:schemeClr val="bg1"/>
                          </a:solidFill>
                          <a:effectLst/>
                        </a:rPr>
                        <a:t>  105 departures; only 12.4% went to other county departments</a:t>
                      </a:r>
                    </a:p>
                  </a:txBody>
                  <a:tcPr marL="9525" marR="9525" marT="9525" marB="0" anchor="b">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286D9F"/>
                    </a:solidFill>
                  </a:tcPr>
                </a:tc>
                <a:extLst>
                  <a:ext uri="{0D108BD9-81ED-4DB2-BD59-A6C34878D82A}">
                    <a16:rowId xmlns:a16="http://schemas.microsoft.com/office/drawing/2014/main" val="3064027392"/>
                  </a:ext>
                </a:extLst>
              </a:tr>
            </a:tbl>
          </a:graphicData>
        </a:graphic>
      </p:graphicFrame>
    </p:spTree>
    <p:extLst>
      <p:ext uri="{BB962C8B-B14F-4D97-AF65-F5344CB8AC3E}">
        <p14:creationId xmlns:p14="http://schemas.microsoft.com/office/powerpoint/2010/main" val="4035218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8518A-5C10-4A6A-812B-B58AF57D6F11}"/>
              </a:ext>
            </a:extLst>
          </p:cNvPr>
          <p:cNvSpPr>
            <a:spLocks noGrp="1"/>
          </p:cNvSpPr>
          <p:nvPr>
            <p:ph type="title"/>
          </p:nvPr>
        </p:nvSpPr>
        <p:spPr>
          <a:xfrm>
            <a:off x="669382" y="482380"/>
            <a:ext cx="8596668" cy="897113"/>
          </a:xfrm>
        </p:spPr>
        <p:txBody>
          <a:bodyPr>
            <a:normAutofit fontScale="90000"/>
          </a:bodyPr>
          <a:lstStyle/>
          <a:p>
            <a:pPr algn="ctr"/>
            <a:r>
              <a:rPr lang="en-US" dirty="0"/>
              <a:t>Champaign County Infrastructure – Personnel</a:t>
            </a:r>
            <a:br>
              <a:rPr lang="en-US" dirty="0"/>
            </a:br>
            <a:r>
              <a:rPr lang="en-US" sz="2000" b="1" dirty="0">
                <a:solidFill>
                  <a:schemeClr val="accent2">
                    <a:lumMod val="75000"/>
                  </a:schemeClr>
                </a:solidFill>
              </a:rPr>
              <a:t>Workforce Task Force – Moving the county toward being an employer of choice</a:t>
            </a:r>
            <a:r>
              <a:rPr lang="en-US" sz="1800" b="1" dirty="0"/>
              <a:t/>
            </a:r>
            <a:br>
              <a:rPr lang="en-US" sz="1800" b="1" dirty="0"/>
            </a:br>
            <a:r>
              <a:rPr lang="en-US" sz="1800" b="1" dirty="0">
                <a:solidFill>
                  <a:schemeClr val="accent2">
                    <a:lumMod val="75000"/>
                  </a:schemeClr>
                </a:solidFill>
              </a:rPr>
              <a:t/>
            </a:r>
            <a:br>
              <a:rPr lang="en-US" sz="1800" b="1" dirty="0">
                <a:solidFill>
                  <a:schemeClr val="accent2">
                    <a:lumMod val="75000"/>
                  </a:schemeClr>
                </a:solidFill>
              </a:rPr>
            </a:br>
            <a:endParaRPr lang="en-US" dirty="0"/>
          </a:p>
        </p:txBody>
      </p:sp>
      <p:sp>
        <p:nvSpPr>
          <p:cNvPr id="3" name="Content Placeholder 2">
            <a:extLst>
              <a:ext uri="{FF2B5EF4-FFF2-40B4-BE49-F238E27FC236}">
                <a16:creationId xmlns:a16="http://schemas.microsoft.com/office/drawing/2014/main" id="{1C00DF62-2B1E-4209-A76D-B9E181EB512A}"/>
              </a:ext>
            </a:extLst>
          </p:cNvPr>
          <p:cNvSpPr>
            <a:spLocks noGrp="1"/>
          </p:cNvSpPr>
          <p:nvPr>
            <p:ph sz="half" idx="1"/>
          </p:nvPr>
        </p:nvSpPr>
        <p:spPr>
          <a:xfrm>
            <a:off x="501804" y="1504753"/>
            <a:ext cx="5247643" cy="4896624"/>
          </a:xfrm>
        </p:spPr>
        <p:txBody>
          <a:bodyPr>
            <a:noAutofit/>
          </a:bodyPr>
          <a:lstStyle/>
          <a:p>
            <a:pPr marL="0" indent="0">
              <a:spcBef>
                <a:spcPts val="600"/>
              </a:spcBef>
              <a:buNone/>
            </a:pPr>
            <a:r>
              <a:rPr lang="en-US" sz="1400" b="1" dirty="0">
                <a:solidFill>
                  <a:schemeClr val="accent5">
                    <a:lumMod val="75000"/>
                  </a:schemeClr>
                </a:solidFill>
              </a:rPr>
              <a:t>as of May 2020:</a:t>
            </a:r>
          </a:p>
          <a:p>
            <a:pPr marL="0" indent="0">
              <a:spcBef>
                <a:spcPts val="600"/>
              </a:spcBef>
              <a:buNone/>
            </a:pPr>
            <a:endParaRPr lang="en-US" sz="1200" b="1" dirty="0"/>
          </a:p>
          <a:p>
            <a:pPr marL="0" indent="0">
              <a:spcBef>
                <a:spcPts val="600"/>
              </a:spcBef>
              <a:buNone/>
            </a:pPr>
            <a:r>
              <a:rPr lang="en-US" sz="1200" b="1" dirty="0"/>
              <a:t>Recruiting &amp; Onboarding</a:t>
            </a:r>
          </a:p>
          <a:p>
            <a:pPr>
              <a:spcBef>
                <a:spcPts val="600"/>
              </a:spcBef>
              <a:buFont typeface="Wingdings" panose="05000000000000000000" pitchFamily="2" charset="2"/>
              <a:buChar char="§"/>
            </a:pPr>
            <a:r>
              <a:rPr lang="en-US" sz="1200" b="1" dirty="0"/>
              <a:t>1-day new hire orientation (to be offered monthly)</a:t>
            </a:r>
          </a:p>
          <a:p>
            <a:pPr>
              <a:spcBef>
                <a:spcPts val="600"/>
              </a:spcBef>
              <a:buFont typeface="Wingdings" panose="05000000000000000000" pitchFamily="2" charset="2"/>
              <a:buChar char="§"/>
            </a:pPr>
            <a:r>
              <a:rPr lang="en-US" sz="1200" b="1" dirty="0"/>
              <a:t>New supervisor training modules:  Filmed ½ day FMLA training by OKGC legal presenter for on-line use, Created WorkComp flowchart and packet with IPMG risk management consultant</a:t>
            </a:r>
          </a:p>
          <a:p>
            <a:pPr marL="0" indent="0">
              <a:spcBef>
                <a:spcPts val="600"/>
              </a:spcBef>
              <a:buNone/>
            </a:pPr>
            <a:r>
              <a:rPr lang="en-US" sz="1200" b="1" dirty="0"/>
              <a:t>Performance Management, Development &amp; Retention</a:t>
            </a:r>
          </a:p>
          <a:p>
            <a:pPr>
              <a:spcBef>
                <a:spcPts val="600"/>
              </a:spcBef>
              <a:buFont typeface="Wingdings" panose="05000000000000000000" pitchFamily="2" charset="2"/>
              <a:buChar char="§"/>
            </a:pPr>
            <a:r>
              <a:rPr lang="en-US" sz="1200" b="1" dirty="0"/>
              <a:t>Form templates &amp; toolkits for new hires and supervisors</a:t>
            </a:r>
          </a:p>
          <a:p>
            <a:pPr>
              <a:spcBef>
                <a:spcPts val="600"/>
              </a:spcBef>
              <a:buFont typeface="Wingdings" panose="05000000000000000000" pitchFamily="2" charset="2"/>
              <a:buChar char="§"/>
            </a:pPr>
            <a:r>
              <a:rPr lang="en-US" sz="1200" b="1" dirty="0"/>
              <a:t>Required annual training modules: sexual harassment prevention; whistleblower, fraud, ethics; ADA; OMA; FOIA</a:t>
            </a:r>
          </a:p>
          <a:p>
            <a:pPr>
              <a:spcBef>
                <a:spcPts val="600"/>
              </a:spcBef>
              <a:buFont typeface="Wingdings" panose="05000000000000000000" pitchFamily="2" charset="2"/>
              <a:buChar char="§"/>
            </a:pPr>
            <a:r>
              <a:rPr lang="en-US" sz="1200" b="1" dirty="0"/>
              <a:t>Management training topics (to be offered monthly)</a:t>
            </a:r>
          </a:p>
          <a:p>
            <a:pPr>
              <a:spcBef>
                <a:spcPts val="600"/>
              </a:spcBef>
              <a:buFont typeface="Wingdings" panose="05000000000000000000" pitchFamily="2" charset="2"/>
              <a:buChar char="§"/>
            </a:pPr>
            <a:r>
              <a:rPr lang="en-US" sz="1200" b="1" dirty="0"/>
              <a:t>Leadership development classes for middle managers (3)</a:t>
            </a:r>
          </a:p>
          <a:p>
            <a:pPr>
              <a:spcBef>
                <a:spcPts val="600"/>
              </a:spcBef>
              <a:buFont typeface="Wingdings" panose="05000000000000000000" pitchFamily="2" charset="2"/>
              <a:buChar char="§"/>
            </a:pPr>
            <a:r>
              <a:rPr lang="en-US" sz="1200" b="1" dirty="0"/>
              <a:t>Continuing education to maintain dept. professional certifications</a:t>
            </a:r>
          </a:p>
          <a:p>
            <a:pPr>
              <a:spcBef>
                <a:spcPts val="600"/>
              </a:spcBef>
              <a:buFont typeface="Wingdings" panose="05000000000000000000" pitchFamily="2" charset="2"/>
              <a:buChar char="§"/>
            </a:pPr>
            <a:r>
              <a:rPr lang="en-US" sz="1200" b="1" dirty="0"/>
              <a:t>Employee Assistance Program, including free counseling for all employees, and free management consulting for supervisors</a:t>
            </a:r>
          </a:p>
          <a:p>
            <a:pPr>
              <a:spcBef>
                <a:spcPts val="600"/>
              </a:spcBef>
              <a:buFont typeface="Wingdings" panose="05000000000000000000" pitchFamily="2" charset="2"/>
              <a:buChar char="§"/>
            </a:pPr>
            <a:r>
              <a:rPr lang="en-US" sz="1200" b="1" dirty="0"/>
              <a:t>Annual employee recognition events and retirement recognitions</a:t>
            </a:r>
          </a:p>
          <a:p>
            <a:pPr>
              <a:spcBef>
                <a:spcPts val="600"/>
              </a:spcBef>
              <a:buFont typeface="Wingdings" panose="05000000000000000000" pitchFamily="2" charset="2"/>
              <a:buChar char="§"/>
            </a:pPr>
            <a:r>
              <a:rPr lang="en-US" sz="1200" b="1" dirty="0"/>
              <a:t>Increased capacity for flexible and at-home work schedules through provision of laptops, remote learning and meeting platforms, and cross-training opportunities</a:t>
            </a:r>
          </a:p>
          <a:p>
            <a:pPr lvl="1">
              <a:spcBef>
                <a:spcPts val="600"/>
              </a:spcBef>
            </a:pPr>
            <a:endParaRPr lang="en-US" sz="1200" b="1" dirty="0"/>
          </a:p>
        </p:txBody>
      </p:sp>
      <p:sp>
        <p:nvSpPr>
          <p:cNvPr id="4" name="Content Placeholder 3">
            <a:extLst>
              <a:ext uri="{FF2B5EF4-FFF2-40B4-BE49-F238E27FC236}">
                <a16:creationId xmlns:a16="http://schemas.microsoft.com/office/drawing/2014/main" id="{55AA4163-822F-4E3A-BB62-64635C7098D9}"/>
              </a:ext>
            </a:extLst>
          </p:cNvPr>
          <p:cNvSpPr>
            <a:spLocks noGrp="1"/>
          </p:cNvSpPr>
          <p:nvPr>
            <p:ph sz="half" idx="2"/>
          </p:nvPr>
        </p:nvSpPr>
        <p:spPr>
          <a:xfrm>
            <a:off x="5837130" y="1504753"/>
            <a:ext cx="4348492" cy="4896624"/>
          </a:xfrm>
        </p:spPr>
        <p:txBody>
          <a:bodyPr>
            <a:noAutofit/>
          </a:bodyPr>
          <a:lstStyle/>
          <a:p>
            <a:pPr marL="0" indent="0">
              <a:spcBef>
                <a:spcPts val="600"/>
              </a:spcBef>
              <a:buNone/>
            </a:pPr>
            <a:r>
              <a:rPr lang="en-US" sz="1400" b="1" dirty="0">
                <a:solidFill>
                  <a:schemeClr val="accent5">
                    <a:lumMod val="75000"/>
                  </a:schemeClr>
                </a:solidFill>
              </a:rPr>
              <a:t>Components identified for a 6-year HR plan:</a:t>
            </a:r>
          </a:p>
          <a:p>
            <a:pPr marL="0" indent="0">
              <a:spcBef>
                <a:spcPts val="600"/>
              </a:spcBef>
              <a:buNone/>
            </a:pPr>
            <a:endParaRPr lang="en-US" sz="1200" b="1" dirty="0"/>
          </a:p>
          <a:p>
            <a:pPr marL="0" indent="0">
              <a:spcBef>
                <a:spcPts val="600"/>
              </a:spcBef>
              <a:buNone/>
            </a:pPr>
            <a:r>
              <a:rPr lang="en-US" sz="1200" b="1" dirty="0"/>
              <a:t>Recruiting &amp; Onboarding</a:t>
            </a:r>
          </a:p>
          <a:p>
            <a:pPr>
              <a:spcBef>
                <a:spcPts val="600"/>
              </a:spcBef>
              <a:buFont typeface="Wingdings" panose="05000000000000000000" pitchFamily="2" charset="2"/>
              <a:buChar char="§"/>
            </a:pPr>
            <a:r>
              <a:rPr lang="en-US" sz="1200" b="1" dirty="0"/>
              <a:t>Implementation of an HCM</a:t>
            </a:r>
          </a:p>
          <a:p>
            <a:pPr>
              <a:spcBef>
                <a:spcPts val="600"/>
              </a:spcBef>
              <a:buFont typeface="Wingdings" panose="05000000000000000000" pitchFamily="2" charset="2"/>
              <a:buChar char="§"/>
            </a:pPr>
            <a:r>
              <a:rPr lang="en-US" sz="1200" b="1" dirty="0"/>
              <a:t>1-day new supervisor orientation curriculum</a:t>
            </a:r>
          </a:p>
          <a:p>
            <a:pPr>
              <a:spcBef>
                <a:spcPts val="600"/>
              </a:spcBef>
              <a:buFont typeface="Wingdings" panose="05000000000000000000" pitchFamily="2" charset="2"/>
              <a:buChar char="§"/>
            </a:pPr>
            <a:r>
              <a:rPr lang="en-US" sz="1200" b="1" dirty="0"/>
              <a:t>Video recordings of new hire and new supervisor orientations</a:t>
            </a:r>
          </a:p>
          <a:p>
            <a:pPr>
              <a:spcBef>
                <a:spcPts val="600"/>
              </a:spcBef>
              <a:buFont typeface="Wingdings" panose="05000000000000000000" pitchFamily="2" charset="2"/>
              <a:buChar char="§"/>
            </a:pPr>
            <a:r>
              <a:rPr lang="en-US" sz="1200" b="1" dirty="0"/>
              <a:t>Review of all positions, classifications, and wages</a:t>
            </a:r>
          </a:p>
          <a:p>
            <a:pPr marL="0" indent="0">
              <a:spcBef>
                <a:spcPts val="600"/>
              </a:spcBef>
              <a:buNone/>
            </a:pPr>
            <a:r>
              <a:rPr lang="en-US" sz="1200" b="1" dirty="0"/>
              <a:t>Performance Management, Development &amp; Retention</a:t>
            </a:r>
          </a:p>
          <a:p>
            <a:pPr>
              <a:spcBef>
                <a:spcPts val="600"/>
              </a:spcBef>
              <a:buFont typeface="Wingdings" panose="05000000000000000000" pitchFamily="2" charset="2"/>
              <a:buChar char="§"/>
            </a:pPr>
            <a:r>
              <a:rPr lang="en-US" sz="1200" b="1" dirty="0"/>
              <a:t>Updating HR and budgeting processes, workflows, and reporting</a:t>
            </a:r>
          </a:p>
          <a:p>
            <a:pPr>
              <a:spcBef>
                <a:spcPts val="600"/>
              </a:spcBef>
              <a:buFont typeface="Wingdings" panose="05000000000000000000" pitchFamily="2" charset="2"/>
              <a:buChar char="§"/>
            </a:pPr>
            <a:r>
              <a:rPr lang="en-US" sz="1200" b="1" dirty="0"/>
              <a:t>Review bargaining unit contracts</a:t>
            </a:r>
          </a:p>
          <a:p>
            <a:pPr>
              <a:spcBef>
                <a:spcPts val="600"/>
              </a:spcBef>
              <a:buFont typeface="Wingdings" panose="05000000000000000000" pitchFamily="2" charset="2"/>
              <a:buChar char="§"/>
            </a:pPr>
            <a:r>
              <a:rPr lang="en-US" sz="1200" b="1" dirty="0"/>
              <a:t>Employee surveys and assessments</a:t>
            </a:r>
          </a:p>
          <a:p>
            <a:pPr>
              <a:spcBef>
                <a:spcPts val="600"/>
              </a:spcBef>
              <a:buFont typeface="Wingdings" panose="05000000000000000000" pitchFamily="2" charset="2"/>
              <a:buChar char="§"/>
            </a:pPr>
            <a:r>
              <a:rPr lang="en-US" sz="1200" b="1" dirty="0"/>
              <a:t>Development of career progressions</a:t>
            </a:r>
          </a:p>
          <a:p>
            <a:pPr>
              <a:spcBef>
                <a:spcPts val="600"/>
              </a:spcBef>
              <a:buFont typeface="Wingdings" panose="05000000000000000000" pitchFamily="2" charset="2"/>
              <a:buChar char="§"/>
            </a:pPr>
            <a:r>
              <a:rPr lang="en-US" sz="1200" b="1" dirty="0"/>
              <a:t>Affordable options for employee professional development of hard and soft skills</a:t>
            </a:r>
          </a:p>
          <a:p>
            <a:pPr marL="0" indent="0">
              <a:spcBef>
                <a:spcPts val="600"/>
              </a:spcBef>
              <a:buNone/>
            </a:pPr>
            <a:r>
              <a:rPr lang="en-US" sz="1200" b="1" dirty="0"/>
              <a:t>Contracting</a:t>
            </a:r>
          </a:p>
          <a:p>
            <a:pPr>
              <a:spcBef>
                <a:spcPts val="600"/>
              </a:spcBef>
              <a:buFont typeface="Wingdings" panose="05000000000000000000" pitchFamily="2" charset="2"/>
              <a:buChar char="§"/>
            </a:pPr>
            <a:r>
              <a:rPr lang="en-US" sz="1200" b="1" dirty="0"/>
              <a:t>Champaign Diversity Assistance Program partnership</a:t>
            </a:r>
          </a:p>
          <a:p>
            <a:pPr>
              <a:spcBef>
                <a:spcPts val="600"/>
              </a:spcBef>
              <a:buFont typeface="Wingdings" panose="05000000000000000000" pitchFamily="2" charset="2"/>
              <a:buChar char="§"/>
            </a:pPr>
            <a:r>
              <a:rPr lang="en-US" sz="1200" b="1" dirty="0"/>
              <a:t>Project Labor Agreements</a:t>
            </a:r>
          </a:p>
          <a:p>
            <a:pPr lvl="1">
              <a:spcBef>
                <a:spcPts val="600"/>
              </a:spcBef>
              <a:buFont typeface="Wingdings" panose="05000000000000000000" pitchFamily="2" charset="2"/>
              <a:buChar char="§"/>
            </a:pPr>
            <a:endParaRPr lang="en-US" sz="1200" b="1" dirty="0"/>
          </a:p>
        </p:txBody>
      </p:sp>
    </p:spTree>
    <p:extLst>
      <p:ext uri="{BB962C8B-B14F-4D97-AF65-F5344CB8AC3E}">
        <p14:creationId xmlns:p14="http://schemas.microsoft.com/office/powerpoint/2010/main" val="2410311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3709" y="337740"/>
            <a:ext cx="7766936" cy="1077701"/>
          </a:xfrm>
        </p:spPr>
        <p:txBody>
          <a:bodyPr/>
          <a:lstStyle/>
          <a:p>
            <a:pPr algn="ctr"/>
            <a:r>
              <a:rPr lang="en-US" sz="3600" dirty="0"/>
              <a:t>Champaign County Finances</a:t>
            </a:r>
            <a:r>
              <a:rPr lang="en-US" dirty="0"/>
              <a:t/>
            </a:r>
            <a:br>
              <a:rPr lang="en-US" dirty="0"/>
            </a:br>
            <a:r>
              <a:rPr lang="en-US" sz="2000" b="1" dirty="0">
                <a:solidFill>
                  <a:schemeClr val="accent2">
                    <a:lumMod val="75000"/>
                  </a:schemeClr>
                </a:solidFill>
              </a:rPr>
              <a:t>County General Fund Revenue Summary</a:t>
            </a:r>
            <a:endParaRPr lang="en-US" sz="2000" dirty="0"/>
          </a:p>
        </p:txBody>
      </p:sp>
      <p:sp>
        <p:nvSpPr>
          <p:cNvPr id="3" name="Subtitle 2"/>
          <p:cNvSpPr>
            <a:spLocks noGrp="1"/>
          </p:cNvSpPr>
          <p:nvPr>
            <p:ph type="subTitle" idx="1"/>
          </p:nvPr>
        </p:nvSpPr>
        <p:spPr>
          <a:xfrm>
            <a:off x="1093709" y="1971512"/>
            <a:ext cx="7766936" cy="4304027"/>
          </a:xfrm>
        </p:spPr>
        <p:txBody>
          <a:bodyPr>
            <a:normAutofit fontScale="92500" lnSpcReduction="10000"/>
          </a:bodyPr>
          <a:lstStyle/>
          <a:p>
            <a:pPr algn="l"/>
            <a:r>
              <a:rPr lang="en-US" dirty="0">
                <a:solidFill>
                  <a:schemeClr val="tx1"/>
                </a:solidFill>
              </a:rPr>
              <a:t>General Fund 2020 original budget:			$40.78m</a:t>
            </a:r>
          </a:p>
          <a:p>
            <a:pPr algn="l"/>
            <a:r>
              <a:rPr lang="en-US" dirty="0">
                <a:solidFill>
                  <a:schemeClr val="tx1"/>
                </a:solidFill>
              </a:rPr>
              <a:t>Projected change from original 2020 budget:  -11.8%</a:t>
            </a:r>
          </a:p>
          <a:p>
            <a:pPr algn="l"/>
            <a:r>
              <a:rPr lang="en-US" dirty="0" smtClean="0">
                <a:solidFill>
                  <a:schemeClr val="tx1"/>
                </a:solidFill>
              </a:rPr>
              <a:t>Projected </a:t>
            </a:r>
            <a:r>
              <a:rPr lang="en-US" dirty="0">
                <a:solidFill>
                  <a:schemeClr val="tx1"/>
                </a:solidFill>
              </a:rPr>
              <a:t>increases:	cannabis sales tax (Jul-Dec); property </a:t>
            </a:r>
            <a:r>
              <a:rPr lang="en-US" dirty="0" smtClean="0">
                <a:solidFill>
                  <a:schemeClr val="tx1"/>
                </a:solidFill>
              </a:rPr>
              <a:t>tax </a:t>
            </a:r>
          </a:p>
          <a:p>
            <a:pPr algn="l"/>
            <a:r>
              <a:rPr lang="en-US" dirty="0" smtClean="0">
                <a:solidFill>
                  <a:schemeClr val="tx1"/>
                </a:solidFill>
              </a:rPr>
              <a:t>Projected </a:t>
            </a:r>
            <a:r>
              <a:rPr lang="en-US" dirty="0">
                <a:solidFill>
                  <a:schemeClr val="tx1"/>
                </a:solidFill>
              </a:rPr>
              <a:t>decreases:	one-cent sales tax; court fees/fines; property tax 						hospital ruling; video gaming tax; income tax; use 						tax; event security; licenses/permits</a:t>
            </a:r>
          </a:p>
          <a:p>
            <a:pPr algn="l"/>
            <a:r>
              <a:rPr lang="en-US" dirty="0" smtClean="0">
                <a:solidFill>
                  <a:schemeClr val="tx1"/>
                </a:solidFill>
              </a:rPr>
              <a:t>Fund </a:t>
            </a:r>
            <a:r>
              <a:rPr lang="en-US" dirty="0">
                <a:solidFill>
                  <a:schemeClr val="tx1"/>
                </a:solidFill>
              </a:rPr>
              <a:t>balance as % of expenditure	16.8% (unaudited closeout 2019)</a:t>
            </a:r>
          </a:p>
          <a:p>
            <a:pPr algn="l"/>
            <a:r>
              <a:rPr lang="en-US" dirty="0">
                <a:solidFill>
                  <a:schemeClr val="tx1"/>
                </a:solidFill>
              </a:rPr>
              <a:t>								   9.9% (projected 2020)</a:t>
            </a:r>
          </a:p>
          <a:p>
            <a:pPr algn="l"/>
            <a:r>
              <a:rPr lang="en-US" dirty="0">
                <a:solidFill>
                  <a:schemeClr val="tx1"/>
                </a:solidFill>
              </a:rPr>
              <a:t>								   3.1% (projected 2021)</a:t>
            </a:r>
          </a:p>
          <a:p>
            <a:pPr algn="l"/>
            <a:r>
              <a:rPr lang="en-US" dirty="0">
                <a:solidFill>
                  <a:schemeClr val="tx1"/>
                </a:solidFill>
              </a:rPr>
              <a:t>								  </a:t>
            </a:r>
            <a:r>
              <a:rPr lang="en-US" dirty="0" smtClean="0">
                <a:solidFill>
                  <a:schemeClr val="tx1"/>
                </a:solidFill>
              </a:rPr>
              <a:t>-2.3% </a:t>
            </a:r>
            <a:r>
              <a:rPr lang="en-US" dirty="0">
                <a:solidFill>
                  <a:schemeClr val="tx1"/>
                </a:solidFill>
              </a:rPr>
              <a:t>(projected 2022)	</a:t>
            </a:r>
          </a:p>
          <a:p>
            <a:pPr algn="l"/>
            <a:endParaRPr lang="en-US" dirty="0">
              <a:solidFill>
                <a:schemeClr val="tx1"/>
              </a:solidFill>
            </a:endParaRPr>
          </a:p>
          <a:p>
            <a:pPr algn="l"/>
            <a:r>
              <a:rPr lang="en-US" sz="1700" dirty="0">
                <a:solidFill>
                  <a:schemeClr val="tx1"/>
                </a:solidFill>
              </a:rPr>
              <a:t>See </a:t>
            </a:r>
            <a:r>
              <a:rPr lang="en-US" sz="1700" i="1" dirty="0">
                <a:solidFill>
                  <a:schemeClr val="tx1"/>
                </a:solidFill>
              </a:rPr>
              <a:t>Five-Year Financial Forecast for Fiscal Years 2020-2024 </a:t>
            </a:r>
            <a:r>
              <a:rPr lang="en-US" sz="1700" dirty="0">
                <a:solidFill>
                  <a:schemeClr val="tx1"/>
                </a:solidFill>
              </a:rPr>
              <a:t>for additional details on county budget projections.</a:t>
            </a:r>
            <a:r>
              <a:rPr lang="en-US" dirty="0">
                <a:solidFill>
                  <a:schemeClr val="tx1"/>
                </a:solidFill>
              </a:rPr>
              <a:t>				</a:t>
            </a:r>
          </a:p>
        </p:txBody>
      </p:sp>
    </p:spTree>
    <p:extLst>
      <p:ext uri="{BB962C8B-B14F-4D97-AF65-F5344CB8AC3E}">
        <p14:creationId xmlns:p14="http://schemas.microsoft.com/office/powerpoint/2010/main" val="2856027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Chart 1"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50045" y="1930400"/>
            <a:ext cx="6765536" cy="3767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pPr algn="ctr"/>
            <a:r>
              <a:rPr lang="en-US" dirty="0"/>
              <a:t>Champaign County Finances</a:t>
            </a:r>
            <a:br>
              <a:rPr lang="en-US" dirty="0"/>
            </a:br>
            <a:r>
              <a:rPr lang="en-US" sz="2000" b="1" dirty="0">
                <a:solidFill>
                  <a:schemeClr val="accent2">
                    <a:lumMod val="75000"/>
                  </a:schemeClr>
                </a:solidFill>
              </a:rPr>
              <a:t>County Expenditure Summary</a:t>
            </a:r>
            <a:endParaRPr lang="en-US" dirty="0">
              <a:solidFill>
                <a:schemeClr val="accent2">
                  <a:lumMod val="75000"/>
                </a:schemeClr>
              </a:solidFill>
            </a:endParaRPr>
          </a:p>
        </p:txBody>
      </p:sp>
      <p:sp>
        <p:nvSpPr>
          <p:cNvPr id="6" name="Slide Number Placeholder 9">
            <a:extLst>
              <a:ext uri="{FF2B5EF4-FFF2-40B4-BE49-F238E27FC236}">
                <a16:creationId xmlns:a16="http://schemas.microsoft.com/office/drawing/2014/main" id="{9DD97238-80A1-460D-80BC-38DFF119D50C}"/>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13</a:t>
            </a:fld>
            <a:endParaRPr lang="en-US" sz="1400" dirty="0">
              <a:solidFill>
                <a:srgbClr val="286D9F"/>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126204766"/>
              </p:ext>
            </p:extLst>
          </p:nvPr>
        </p:nvGraphicFramePr>
        <p:xfrm>
          <a:off x="513567" y="2730673"/>
          <a:ext cx="3236478" cy="3490795"/>
        </p:xfrm>
        <a:graphic>
          <a:graphicData uri="http://schemas.openxmlformats.org/drawingml/2006/table">
            <a:tbl>
              <a:tblPr firstRow="1" firstCol="1" bandRow="1">
                <a:tableStyleId>{5C22544A-7EE6-4342-B048-85BDC9FD1C3A}</a:tableStyleId>
              </a:tblPr>
              <a:tblGrid>
                <a:gridCol w="2474124">
                  <a:extLst>
                    <a:ext uri="{9D8B030D-6E8A-4147-A177-3AD203B41FA5}">
                      <a16:colId xmlns:a16="http://schemas.microsoft.com/office/drawing/2014/main" val="2890752392"/>
                    </a:ext>
                  </a:extLst>
                </a:gridCol>
                <a:gridCol w="762354">
                  <a:extLst>
                    <a:ext uri="{9D8B030D-6E8A-4147-A177-3AD203B41FA5}">
                      <a16:colId xmlns:a16="http://schemas.microsoft.com/office/drawing/2014/main" val="15277470"/>
                    </a:ext>
                  </a:extLst>
                </a:gridCol>
              </a:tblGrid>
              <a:tr h="295018">
                <a:tc>
                  <a:txBody>
                    <a:bodyPr/>
                    <a:lstStyle/>
                    <a:p>
                      <a:pPr marL="0" marR="0">
                        <a:spcBef>
                          <a:spcPts val="0"/>
                        </a:spcBef>
                        <a:spcAft>
                          <a:spcPts val="0"/>
                        </a:spcAft>
                      </a:pPr>
                      <a:r>
                        <a:rPr lang="en-US" sz="1200" dirty="0">
                          <a:solidFill>
                            <a:schemeClr val="tx1"/>
                          </a:solidFill>
                          <a:effectLst/>
                        </a:rPr>
                        <a:t>General Corporate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$40.8</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extLst>
                  <a:ext uri="{0D108BD9-81ED-4DB2-BD59-A6C34878D82A}">
                    <a16:rowId xmlns:a16="http://schemas.microsoft.com/office/drawing/2014/main" val="4021187850"/>
                  </a:ext>
                </a:extLst>
              </a:tr>
              <a:tr h="319367">
                <a:tc>
                  <a:txBody>
                    <a:bodyPr/>
                    <a:lstStyle/>
                    <a:p>
                      <a:pPr marL="0" marR="0">
                        <a:spcBef>
                          <a:spcPts val="0"/>
                        </a:spcBef>
                        <a:spcAft>
                          <a:spcPts val="0"/>
                        </a:spcAft>
                      </a:pPr>
                      <a:r>
                        <a:rPr lang="en-US" sz="1200" dirty="0">
                          <a:solidFill>
                            <a:schemeClr val="tx1"/>
                          </a:solidFill>
                          <a:effectLst/>
                        </a:rPr>
                        <a:t>Regional Planning Commission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$32.5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57242533"/>
                  </a:ext>
                </a:extLst>
              </a:tr>
              <a:tr h="319367">
                <a:tc>
                  <a:txBody>
                    <a:bodyPr/>
                    <a:lstStyle/>
                    <a:p>
                      <a:pPr marL="0" marR="0">
                        <a:spcBef>
                          <a:spcPts val="0"/>
                        </a:spcBef>
                        <a:spcAft>
                          <a:spcPts val="0"/>
                        </a:spcAft>
                      </a:pPr>
                      <a:r>
                        <a:rPr lang="en-US" sz="1200" dirty="0">
                          <a:solidFill>
                            <a:schemeClr val="tx1"/>
                          </a:solidFill>
                          <a:effectLst/>
                        </a:rPr>
                        <a:t>Special Revenue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$20.5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2244157"/>
                  </a:ext>
                </a:extLst>
              </a:tr>
              <a:tr h="321474">
                <a:tc>
                  <a:txBody>
                    <a:bodyPr/>
                    <a:lstStyle/>
                    <a:p>
                      <a:pPr marL="0" marR="0">
                        <a:spcBef>
                          <a:spcPts val="0"/>
                        </a:spcBef>
                        <a:spcAft>
                          <a:spcPts val="0"/>
                        </a:spcAft>
                      </a:pPr>
                      <a:r>
                        <a:rPr lang="en-US" sz="1200" dirty="0">
                          <a:solidFill>
                            <a:schemeClr val="tx1"/>
                          </a:solidFill>
                          <a:effectLst/>
                        </a:rPr>
                        <a:t>Internal Service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$10.9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55247102"/>
                  </a:ext>
                </a:extLst>
              </a:tr>
              <a:tr h="319367">
                <a:tc>
                  <a:txBody>
                    <a:bodyPr/>
                    <a:lstStyle/>
                    <a:p>
                      <a:pPr marL="0" marR="0">
                        <a:spcBef>
                          <a:spcPts val="0"/>
                        </a:spcBef>
                        <a:spcAft>
                          <a:spcPts val="0"/>
                        </a:spcAft>
                      </a:pPr>
                      <a:r>
                        <a:rPr lang="en-US" sz="1200" dirty="0">
                          <a:solidFill>
                            <a:schemeClr val="tx1"/>
                          </a:solidFill>
                          <a:effectLst/>
                        </a:rPr>
                        <a:t>Mental Health &amp; DD Boards</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$10.1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6164392"/>
                  </a:ext>
                </a:extLst>
              </a:tr>
              <a:tr h="319367">
                <a:tc>
                  <a:txBody>
                    <a:bodyPr/>
                    <a:lstStyle/>
                    <a:p>
                      <a:pPr marL="0" marR="0">
                        <a:spcBef>
                          <a:spcPts val="0"/>
                        </a:spcBef>
                        <a:spcAft>
                          <a:spcPts val="0"/>
                        </a:spcAft>
                      </a:pPr>
                      <a:r>
                        <a:rPr lang="en-US" sz="1200" dirty="0">
                          <a:solidFill>
                            <a:schemeClr val="tx1"/>
                          </a:solidFill>
                          <a:effectLst/>
                        </a:rPr>
                        <a:t>Highway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$9.5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3185239"/>
                  </a:ext>
                </a:extLst>
              </a:tr>
              <a:tr h="319367">
                <a:tc>
                  <a:txBody>
                    <a:bodyPr/>
                    <a:lstStyle/>
                    <a:p>
                      <a:pPr marL="0" marR="0">
                        <a:spcBef>
                          <a:spcPts val="0"/>
                        </a:spcBef>
                        <a:spcAft>
                          <a:spcPts val="0"/>
                        </a:spcAft>
                      </a:pPr>
                      <a:r>
                        <a:rPr lang="en-US" sz="1200" dirty="0">
                          <a:solidFill>
                            <a:schemeClr val="tx1"/>
                          </a:solidFill>
                          <a:effectLst/>
                        </a:rPr>
                        <a:t>Capital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$3.5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6381890"/>
                  </a:ext>
                </a:extLst>
              </a:tr>
              <a:tr h="319367">
                <a:tc>
                  <a:txBody>
                    <a:bodyPr/>
                    <a:lstStyle/>
                    <a:p>
                      <a:pPr marL="0" marR="0">
                        <a:spcBef>
                          <a:spcPts val="0"/>
                        </a:spcBef>
                        <a:spcAft>
                          <a:spcPts val="0"/>
                        </a:spcAft>
                      </a:pPr>
                      <a:r>
                        <a:rPr lang="en-US" sz="1200" dirty="0">
                          <a:solidFill>
                            <a:schemeClr val="tx1"/>
                          </a:solidFill>
                          <a:effectLst/>
                        </a:rPr>
                        <a:t>Enterprise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$0.6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5050813"/>
                  </a:ext>
                </a:extLst>
              </a:tr>
              <a:tr h="319367">
                <a:tc>
                  <a:txBody>
                    <a:bodyPr/>
                    <a:lstStyle/>
                    <a:p>
                      <a:pPr marL="0" marR="0">
                        <a:spcBef>
                          <a:spcPts val="0"/>
                        </a:spcBef>
                        <a:spcAft>
                          <a:spcPts val="0"/>
                        </a:spcAft>
                      </a:pPr>
                      <a:r>
                        <a:rPr lang="en-US" sz="1200" dirty="0">
                          <a:solidFill>
                            <a:schemeClr val="tx1"/>
                          </a:solidFill>
                          <a:effectLst/>
                        </a:rPr>
                        <a:t>Debt Service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50525470"/>
                  </a:ext>
                </a:extLst>
              </a:tr>
              <a:tr h="319367">
                <a:tc>
                  <a:txBody>
                    <a:bodyPr/>
                    <a:lstStyle/>
                    <a:p>
                      <a:pPr marL="0" marR="0">
                        <a:spcBef>
                          <a:spcPts val="0"/>
                        </a:spcBef>
                        <a:spcAft>
                          <a:spcPts val="0"/>
                        </a:spcAft>
                      </a:pPr>
                      <a:r>
                        <a:rPr lang="en-US" sz="1200" dirty="0">
                          <a:solidFill>
                            <a:schemeClr val="tx1"/>
                          </a:solidFill>
                          <a:effectLst/>
                        </a:rPr>
                        <a:t>Joint Venture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$0.6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6957020"/>
                  </a:ext>
                </a:extLst>
              </a:tr>
              <a:tr h="319367">
                <a:tc>
                  <a:txBody>
                    <a:bodyPr/>
                    <a:lstStyle/>
                    <a:p>
                      <a:pPr marL="0" marR="0">
                        <a:spcBef>
                          <a:spcPts val="0"/>
                        </a:spcBef>
                        <a:spcAft>
                          <a:spcPts val="0"/>
                        </a:spcAft>
                      </a:pPr>
                      <a:r>
                        <a:rPr lang="en-US" sz="1200" dirty="0">
                          <a:solidFill>
                            <a:schemeClr val="tx1"/>
                          </a:solidFill>
                          <a:effectLst/>
                        </a:rPr>
                        <a:t>TOTAL EXPENDITURE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40000"/>
                        <a:lumOff val="60000"/>
                      </a:schemeClr>
                    </a:solidFill>
                  </a:tcPr>
                </a:tc>
                <a:tc>
                  <a:txBody>
                    <a:bodyPr/>
                    <a:lstStyle/>
                    <a:p>
                      <a:pPr marL="0" marR="0" algn="r">
                        <a:spcBef>
                          <a:spcPts val="0"/>
                        </a:spcBef>
                        <a:spcAft>
                          <a:spcPts val="0"/>
                        </a:spcAft>
                      </a:pPr>
                      <a:r>
                        <a:rPr lang="en-US" sz="1400" dirty="0">
                          <a:solidFill>
                            <a:schemeClr val="tx1"/>
                          </a:solidFill>
                          <a:effectLst/>
                        </a:rPr>
                        <a:t>$129.1</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99701182"/>
                  </a:ext>
                </a:extLst>
              </a:tr>
            </a:tbl>
          </a:graphicData>
        </a:graphic>
      </p:graphicFrame>
      <p:sp>
        <p:nvSpPr>
          <p:cNvPr id="7" name="Rectangle 3"/>
          <p:cNvSpPr>
            <a:spLocks noChangeArrowheads="1"/>
          </p:cNvSpPr>
          <p:nvPr/>
        </p:nvSpPr>
        <p:spPr bwMode="auto">
          <a:xfrm>
            <a:off x="513567" y="2102453"/>
            <a:ext cx="345120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Expenditure by Fund Type (in millions)</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3" name="TextBox 2"/>
          <p:cNvSpPr txBox="1"/>
          <p:nvPr/>
        </p:nvSpPr>
        <p:spPr>
          <a:xfrm>
            <a:off x="4125804" y="5698248"/>
            <a:ext cx="4684735" cy="738664"/>
          </a:xfrm>
          <a:prstGeom prst="rect">
            <a:avLst/>
          </a:prstGeom>
          <a:noFill/>
        </p:spPr>
        <p:txBody>
          <a:bodyPr wrap="square" rtlCol="0">
            <a:spAutoFit/>
          </a:bodyPr>
          <a:lstStyle/>
          <a:p>
            <a:r>
              <a:rPr lang="en-US" sz="1400" dirty="0"/>
              <a:t>Monthly year-to-date financial information is provided for the General Fund at the Board’s Committee of the Whole meetings.</a:t>
            </a:r>
          </a:p>
        </p:txBody>
      </p:sp>
    </p:spTree>
    <p:extLst>
      <p:ext uri="{BB962C8B-B14F-4D97-AF65-F5344CB8AC3E}">
        <p14:creationId xmlns:p14="http://schemas.microsoft.com/office/powerpoint/2010/main" val="2152105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017811" cy="993732"/>
          </a:xfrm>
        </p:spPr>
        <p:txBody>
          <a:bodyPr/>
          <a:lstStyle/>
          <a:p>
            <a:pPr algn="ctr"/>
            <a:r>
              <a:rPr lang="en-US" dirty="0"/>
              <a:t>Champaign County Finances</a:t>
            </a:r>
            <a:br>
              <a:rPr lang="en-US" dirty="0"/>
            </a:br>
            <a:r>
              <a:rPr lang="en-US" sz="2000" b="1" dirty="0">
                <a:solidFill>
                  <a:schemeClr val="accent2">
                    <a:lumMod val="75000"/>
                  </a:schemeClr>
                </a:solidFill>
              </a:rPr>
              <a:t>Projects to increase revenue/decrease expenses</a:t>
            </a:r>
            <a:endParaRPr lang="en-US" sz="2000" dirty="0"/>
          </a:p>
        </p:txBody>
      </p:sp>
      <p:sp>
        <p:nvSpPr>
          <p:cNvPr id="3" name="Content Placeholder 2"/>
          <p:cNvSpPr>
            <a:spLocks noGrp="1"/>
          </p:cNvSpPr>
          <p:nvPr>
            <p:ph sz="half" idx="1"/>
          </p:nvPr>
        </p:nvSpPr>
        <p:spPr>
          <a:xfrm>
            <a:off x="677334" y="1766170"/>
            <a:ext cx="4184035" cy="4275191"/>
          </a:xfrm>
        </p:spPr>
        <p:txBody>
          <a:bodyPr/>
          <a:lstStyle/>
          <a:p>
            <a:pPr marL="0" indent="0">
              <a:buNone/>
            </a:pPr>
            <a:r>
              <a:rPr lang="en-US" b="1" dirty="0">
                <a:solidFill>
                  <a:schemeClr val="accent2">
                    <a:lumMod val="75000"/>
                  </a:schemeClr>
                </a:solidFill>
              </a:rPr>
              <a:t>Completed in 2019-2020</a:t>
            </a:r>
          </a:p>
          <a:p>
            <a:pPr>
              <a:buFont typeface="Wingdings" panose="05000000000000000000" pitchFamily="2" charset="2"/>
              <a:buChar char="Ø"/>
            </a:pPr>
            <a:r>
              <a:rPr lang="en-US" dirty="0"/>
              <a:t>Increase pet registration fees; update contract terms with municipalities to close service gaps </a:t>
            </a:r>
          </a:p>
          <a:p>
            <a:pPr>
              <a:buFont typeface="Wingdings" panose="05000000000000000000" pitchFamily="2" charset="2"/>
              <a:buChar char="Ø"/>
            </a:pPr>
            <a:r>
              <a:rPr lang="en-US" dirty="0"/>
              <a:t>Implement cannabis sales tax </a:t>
            </a:r>
          </a:p>
          <a:p>
            <a:pPr>
              <a:buFont typeface="Wingdings" panose="05000000000000000000" pitchFamily="2" charset="2"/>
              <a:buChar char="Ø"/>
            </a:pPr>
            <a:r>
              <a:rPr lang="en-US" dirty="0"/>
              <a:t>Increase waste hauler fees</a:t>
            </a:r>
          </a:p>
          <a:p>
            <a:pPr>
              <a:buFont typeface="Wingdings" panose="05000000000000000000" pitchFamily="2" charset="2"/>
              <a:buChar char="Ø"/>
            </a:pPr>
            <a:r>
              <a:rPr lang="en-US" dirty="0"/>
              <a:t>Negotiate favorable renewal contracts for health insurance broker, copier rental, utilities</a:t>
            </a:r>
          </a:p>
          <a:p>
            <a:pPr>
              <a:buFont typeface="Wingdings" panose="05000000000000000000" pitchFamily="2" charset="2"/>
              <a:buChar char="Ø"/>
            </a:pPr>
            <a:r>
              <a:rPr lang="en-US" dirty="0"/>
              <a:t>Reinstatement of state AOIC subsidy for court services staff </a:t>
            </a:r>
          </a:p>
        </p:txBody>
      </p:sp>
      <p:sp>
        <p:nvSpPr>
          <p:cNvPr id="4" name="Content Placeholder 3"/>
          <p:cNvSpPr>
            <a:spLocks noGrp="1"/>
          </p:cNvSpPr>
          <p:nvPr>
            <p:ph sz="half" idx="2"/>
          </p:nvPr>
        </p:nvSpPr>
        <p:spPr>
          <a:xfrm>
            <a:off x="5089970" y="1766171"/>
            <a:ext cx="4184034" cy="4275192"/>
          </a:xfrm>
        </p:spPr>
        <p:txBody>
          <a:bodyPr/>
          <a:lstStyle/>
          <a:p>
            <a:pPr marL="0" indent="0">
              <a:buNone/>
            </a:pPr>
            <a:r>
              <a:rPr lang="en-US" dirty="0">
                <a:solidFill>
                  <a:schemeClr val="accent2">
                    <a:lumMod val="75000"/>
                  </a:schemeClr>
                </a:solidFill>
              </a:rPr>
              <a:t>In progress</a:t>
            </a:r>
          </a:p>
          <a:p>
            <a:pPr>
              <a:buFont typeface="Wingdings" panose="05000000000000000000" pitchFamily="2" charset="2"/>
              <a:buChar char="Ø"/>
            </a:pPr>
            <a:r>
              <a:rPr lang="en-US" dirty="0">
                <a:solidFill>
                  <a:schemeClr val="tx1"/>
                </a:solidFill>
              </a:rPr>
              <a:t>An offer to join the Douglas County Enterprise Zone for a solar farm project (summer 2020)</a:t>
            </a:r>
          </a:p>
          <a:p>
            <a:pPr>
              <a:buFont typeface="Wingdings" panose="05000000000000000000" pitchFamily="2" charset="2"/>
              <a:buChar char="Ø"/>
            </a:pPr>
            <a:r>
              <a:rPr lang="en-US" dirty="0">
                <a:solidFill>
                  <a:schemeClr val="tx1"/>
                </a:solidFill>
              </a:rPr>
              <a:t>Exploration of an intergovernmental agreement with Urbana to share IT support services (fall 2020)</a:t>
            </a:r>
          </a:p>
          <a:p>
            <a:pPr>
              <a:buFont typeface="Wingdings" panose="05000000000000000000" pitchFamily="2" charset="2"/>
              <a:buChar char="Ø"/>
            </a:pPr>
            <a:r>
              <a:rPr lang="en-US" dirty="0">
                <a:solidFill>
                  <a:schemeClr val="tx1"/>
                </a:solidFill>
              </a:rPr>
              <a:t>Evaluation of options for county purchasing for package delivery, vending services, office supplies (summer 2020)</a:t>
            </a:r>
          </a:p>
          <a:p>
            <a:pPr>
              <a:buFont typeface="Wingdings" panose="05000000000000000000" pitchFamily="2" charset="2"/>
              <a:buChar char="Ø"/>
            </a:pPr>
            <a:endParaRPr lang="en-US" dirty="0">
              <a:solidFill>
                <a:schemeClr val="tx1"/>
              </a:solidFill>
            </a:endParaRPr>
          </a:p>
          <a:p>
            <a:endParaRPr lang="en-US" dirty="0"/>
          </a:p>
        </p:txBody>
      </p:sp>
    </p:spTree>
    <p:extLst>
      <p:ext uri="{BB962C8B-B14F-4D97-AF65-F5344CB8AC3E}">
        <p14:creationId xmlns:p14="http://schemas.microsoft.com/office/powerpoint/2010/main" val="1092787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2" y="331304"/>
            <a:ext cx="8596668" cy="1320800"/>
          </a:xfrm>
        </p:spPr>
        <p:txBody>
          <a:bodyPr/>
          <a:lstStyle/>
          <a:p>
            <a:pPr algn="ctr"/>
            <a:r>
              <a:rPr lang="en-US" dirty="0"/>
              <a:t>Champaign County Government</a:t>
            </a:r>
            <a:br>
              <a:rPr lang="en-US" dirty="0"/>
            </a:br>
            <a:r>
              <a:rPr lang="en-US" sz="1800" b="1" dirty="0">
                <a:solidFill>
                  <a:schemeClr val="accent2">
                    <a:lumMod val="75000"/>
                  </a:schemeClr>
                </a:solidFill>
              </a:rPr>
              <a:t>Nursing Home Obligations to Other County Funds</a:t>
            </a:r>
            <a:endParaRPr lang="en-US" sz="1800" dirty="0">
              <a:solidFill>
                <a:schemeClr val="accent2">
                  <a:lumMod val="75000"/>
                </a:schemeClr>
              </a:solidFill>
            </a:endParaRPr>
          </a:p>
        </p:txBody>
      </p:sp>
      <p:sp>
        <p:nvSpPr>
          <p:cNvPr id="6" name="Slide Number Placeholder 9">
            <a:extLst>
              <a:ext uri="{FF2B5EF4-FFF2-40B4-BE49-F238E27FC236}">
                <a16:creationId xmlns:a16="http://schemas.microsoft.com/office/drawing/2014/main" id="{21D1F5B2-365C-4EAD-B2AD-1DD10D6A9D93}"/>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15</a:t>
            </a:fld>
            <a:endParaRPr lang="en-US" sz="1400" dirty="0">
              <a:solidFill>
                <a:srgbClr val="286D9F"/>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547431581"/>
              </p:ext>
            </p:extLst>
          </p:nvPr>
        </p:nvGraphicFramePr>
        <p:xfrm>
          <a:off x="531560" y="1237050"/>
          <a:ext cx="9275049" cy="5495056"/>
        </p:xfrm>
        <a:graphic>
          <a:graphicData uri="http://schemas.openxmlformats.org/drawingml/2006/table">
            <a:tbl>
              <a:tblPr firstRow="1" firstCol="1" bandRow="1">
                <a:tableStyleId>{5C22544A-7EE6-4342-B048-85BDC9FD1C3A}</a:tableStyleId>
              </a:tblPr>
              <a:tblGrid>
                <a:gridCol w="6292616">
                  <a:extLst>
                    <a:ext uri="{9D8B030D-6E8A-4147-A177-3AD203B41FA5}">
                      <a16:colId xmlns:a16="http://schemas.microsoft.com/office/drawing/2014/main" val="3076556256"/>
                    </a:ext>
                  </a:extLst>
                </a:gridCol>
                <a:gridCol w="2512462">
                  <a:extLst>
                    <a:ext uri="{9D8B030D-6E8A-4147-A177-3AD203B41FA5}">
                      <a16:colId xmlns:a16="http://schemas.microsoft.com/office/drawing/2014/main" val="1669797295"/>
                    </a:ext>
                  </a:extLst>
                </a:gridCol>
                <a:gridCol w="297804">
                  <a:extLst>
                    <a:ext uri="{9D8B030D-6E8A-4147-A177-3AD203B41FA5}">
                      <a16:colId xmlns:a16="http://schemas.microsoft.com/office/drawing/2014/main" val="2225207940"/>
                    </a:ext>
                  </a:extLst>
                </a:gridCol>
                <a:gridCol w="172167">
                  <a:extLst>
                    <a:ext uri="{9D8B030D-6E8A-4147-A177-3AD203B41FA5}">
                      <a16:colId xmlns:a16="http://schemas.microsoft.com/office/drawing/2014/main" val="4260391501"/>
                    </a:ext>
                  </a:extLst>
                </a:gridCol>
              </a:tblGrid>
              <a:tr h="322736">
                <a:tc>
                  <a:txBody>
                    <a:bodyPr/>
                    <a:lstStyle/>
                    <a:p>
                      <a:pPr marL="0" marR="0" algn="ctr">
                        <a:spcBef>
                          <a:spcPts val="0"/>
                        </a:spcBef>
                        <a:spcAft>
                          <a:spcPts val="0"/>
                        </a:spcAft>
                      </a:pPr>
                      <a:r>
                        <a:rPr lang="en-US" sz="1400" dirty="0">
                          <a:solidFill>
                            <a:schemeClr val="tx1"/>
                          </a:solidFill>
                          <a:effectLst/>
                        </a:rPr>
                        <a:t>CHAMPAIGN COUNTY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lumMod val="85000"/>
                      </a:schemeClr>
                    </a:solidFill>
                  </a:tcPr>
                </a:tc>
                <a:tc>
                  <a:txBody>
                    <a:bodyPr/>
                    <a:lstStyle/>
                    <a:p>
                      <a:pPr marL="0" marR="0" algn="ctr">
                        <a:spcBef>
                          <a:spcPts val="0"/>
                        </a:spcBef>
                        <a:spcAft>
                          <a:spcPts val="0"/>
                        </a:spcAft>
                      </a:pPr>
                      <a:r>
                        <a:rPr lang="en-US" sz="1400" dirty="0">
                          <a:solidFill>
                            <a:schemeClr val="tx1"/>
                          </a:solidFill>
                          <a:effectLst/>
                        </a:rPr>
                        <a:t>TOTAL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bg1">
                        <a:lumMod val="85000"/>
                      </a:schemeClr>
                    </a:solidFill>
                  </a:tcPr>
                </a:tc>
                <a:tc>
                  <a:txBody>
                    <a:bodyPr/>
                    <a:lstStyle/>
                    <a:p>
                      <a:endParaRPr lang="en-US" sz="1000" dirty="0">
                        <a:effectLst/>
                        <a:latin typeface="Times New Roman" panose="02020603050405020304" pitchFamily="18" charset="0"/>
                      </a:endParaRPr>
                    </a:p>
                  </a:txBody>
                  <a:tcPr marL="68580" marR="68580" marT="0" marB="0" anchor="b">
                    <a:solidFill>
                      <a:schemeClr val="bg1">
                        <a:lumMod val="85000"/>
                      </a:schemeClr>
                    </a:solidFill>
                  </a:tcPr>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bg1">
                        <a:lumMod val="85000"/>
                      </a:schemeClr>
                    </a:solidFill>
                  </a:tcPr>
                </a:tc>
                <a:extLst>
                  <a:ext uri="{0D108BD9-81ED-4DB2-BD59-A6C34878D82A}">
                    <a16:rowId xmlns:a16="http://schemas.microsoft.com/office/drawing/2014/main" val="2108001955"/>
                  </a:ext>
                </a:extLst>
              </a:tr>
              <a:tr h="314748">
                <a:tc>
                  <a:txBody>
                    <a:bodyPr/>
                    <a:lstStyle/>
                    <a:p>
                      <a:pPr marL="0" marR="0" indent="139700">
                        <a:spcBef>
                          <a:spcPts val="0"/>
                        </a:spcBef>
                        <a:spcAft>
                          <a:spcPts val="0"/>
                        </a:spcAft>
                      </a:pPr>
                      <a:r>
                        <a:rPr lang="en-US" sz="1400" dirty="0" smtClean="0">
                          <a:solidFill>
                            <a:schemeClr val="tx1"/>
                          </a:solidFill>
                          <a:effectLst/>
                        </a:rPr>
                        <a:t>CARF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609,506.59</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0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02942885"/>
                  </a:ext>
                </a:extLst>
              </a:tr>
              <a:tr h="314748">
                <a:tc>
                  <a:txBody>
                    <a:bodyPr/>
                    <a:lstStyle/>
                    <a:p>
                      <a:pPr marL="0" marR="0" indent="139700">
                        <a:spcBef>
                          <a:spcPts val="0"/>
                        </a:spcBef>
                        <a:spcAft>
                          <a:spcPts val="0"/>
                        </a:spcAft>
                      </a:pPr>
                      <a:r>
                        <a:rPr lang="en-US" sz="1400" dirty="0">
                          <a:solidFill>
                            <a:schemeClr val="tx1"/>
                          </a:solidFill>
                          <a:effectLst/>
                        </a:rPr>
                        <a:t> </a:t>
                      </a:r>
                      <a:r>
                        <a:rPr lang="en-US" sz="1400" dirty="0" smtClean="0">
                          <a:solidFill>
                            <a:schemeClr val="tx1"/>
                          </a:solidFill>
                          <a:effectLst/>
                        </a:rPr>
                        <a:t>HWY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6,344.80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0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63856351"/>
                  </a:ext>
                </a:extLst>
              </a:tr>
              <a:tr h="314748">
                <a:tc>
                  <a:txBody>
                    <a:bodyPr/>
                    <a:lstStyle/>
                    <a:p>
                      <a:pPr marL="0" marR="0" indent="139700">
                        <a:spcBef>
                          <a:spcPts val="0"/>
                        </a:spcBef>
                        <a:spcAft>
                          <a:spcPts val="0"/>
                        </a:spcAft>
                      </a:pPr>
                      <a:r>
                        <a:rPr lang="en-US" sz="1400" dirty="0" smtClean="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080-071-341.39</a:t>
                      </a:r>
                      <a:endParaRPr lang="en-US" sz="14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13,771.54</a:t>
                      </a:r>
                    </a:p>
                  </a:txBody>
                  <a:tcPr marL="68580" marR="68580" marT="0" marB="0" anchor="b"/>
                </a:tc>
                <a:tc>
                  <a:txBody>
                    <a:bodyPr/>
                    <a:lstStyle/>
                    <a:p>
                      <a:endParaRPr lang="en-US" sz="10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57395656"/>
                  </a:ext>
                </a:extLst>
              </a:tr>
              <a:tr h="314748">
                <a:tc>
                  <a:txBody>
                    <a:bodyPr/>
                    <a:lstStyle/>
                    <a:p>
                      <a:pPr marL="0" marR="0" indent="139700">
                        <a:spcBef>
                          <a:spcPts val="0"/>
                        </a:spcBef>
                        <a:spcAft>
                          <a:spcPts val="0"/>
                        </a:spcAft>
                      </a:pPr>
                      <a:r>
                        <a:rPr lang="en-US" sz="1400" dirty="0" smtClean="0">
                          <a:solidFill>
                            <a:schemeClr val="tx1"/>
                          </a:solidFill>
                          <a:effectLst/>
                        </a:rPr>
                        <a:t>Gen </a:t>
                      </a:r>
                      <a:r>
                        <a:rPr lang="en-US" sz="1400" dirty="0">
                          <a:solidFill>
                            <a:schemeClr val="tx1"/>
                          </a:solidFill>
                          <a:effectLst/>
                        </a:rPr>
                        <a:t>Corp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2,195,636.58</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0380924"/>
                  </a:ext>
                </a:extLst>
              </a:tr>
              <a:tr h="314748">
                <a:tc>
                  <a:txBody>
                    <a:bodyPr/>
                    <a:lstStyle/>
                    <a:p>
                      <a:pPr marL="0" marR="0" indent="139700">
                        <a:spcBef>
                          <a:spcPts val="0"/>
                        </a:spcBef>
                        <a:spcAft>
                          <a:spcPts val="0"/>
                        </a:spcAft>
                      </a:pPr>
                      <a:r>
                        <a:rPr lang="en-US" sz="1400" dirty="0" smtClean="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Gen </a:t>
                      </a:r>
                      <a:r>
                        <a:rPr lang="en-US" sz="1400"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Corp Post-closure acct.</a:t>
                      </a: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69,705.00</a:t>
                      </a: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18836829"/>
                  </a:ext>
                </a:extLst>
              </a:tr>
              <a:tr h="314748">
                <a:tc>
                  <a:txBody>
                    <a:bodyPr/>
                    <a:lstStyle/>
                    <a:p>
                      <a:pPr marL="0" marR="0" indent="139700">
                        <a:spcBef>
                          <a:spcPts val="0"/>
                        </a:spcBef>
                        <a:spcAft>
                          <a:spcPts val="0"/>
                        </a:spcAft>
                      </a:pPr>
                      <a:r>
                        <a:rPr lang="en-US" sz="1400" dirty="0" smtClean="0">
                          <a:solidFill>
                            <a:schemeClr val="tx1"/>
                          </a:solidFill>
                          <a:effectLst/>
                        </a:rPr>
                        <a:t>Health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456,466.74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3609458"/>
                  </a:ext>
                </a:extLst>
              </a:tr>
              <a:tr h="314748">
                <a:tc>
                  <a:txBody>
                    <a:bodyPr/>
                    <a:lstStyle/>
                    <a:p>
                      <a:pPr marL="0" marR="0" indent="139700">
                        <a:spcBef>
                          <a:spcPts val="0"/>
                        </a:spcBef>
                        <a:spcAft>
                          <a:spcPts val="0"/>
                        </a:spcAft>
                      </a:pPr>
                      <a:r>
                        <a:rPr lang="en-US" sz="1400" dirty="0" smtClean="0">
                          <a:solidFill>
                            <a:schemeClr val="tx1"/>
                          </a:solidFill>
                          <a:effectLst/>
                        </a:rPr>
                        <a:t>IMRF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182,642.60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p>
                  </a:txBody>
                  <a:tcPr marL="0" marR="0" marT="0" marB="0" anchor="ctr"/>
                </a:tc>
                <a:extLst>
                  <a:ext uri="{0D108BD9-81ED-4DB2-BD59-A6C34878D82A}">
                    <a16:rowId xmlns:a16="http://schemas.microsoft.com/office/drawing/2014/main" val="4241584773"/>
                  </a:ext>
                </a:extLst>
              </a:tr>
              <a:tr h="314748">
                <a:tc>
                  <a:txBody>
                    <a:bodyPr/>
                    <a:lstStyle/>
                    <a:p>
                      <a:pPr marL="0" marR="0" indent="139700">
                        <a:spcBef>
                          <a:spcPts val="0"/>
                        </a:spcBef>
                        <a:spcAft>
                          <a:spcPts val="0"/>
                        </a:spcAft>
                      </a:pPr>
                      <a:r>
                        <a:rPr lang="en-US" sz="1400" dirty="0" smtClean="0">
                          <a:solidFill>
                            <a:schemeClr val="tx1"/>
                          </a:solidFill>
                          <a:effectLst/>
                        </a:rPr>
                        <a:t>MAINTENANCE </a:t>
                      </a:r>
                      <a:endParaRPr lang="en-US" sz="1400" dirty="0">
                        <a:solidFill>
                          <a:schemeClr val="tx1"/>
                        </a:solidFill>
                        <a:effectLst/>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132,883.83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12288618"/>
                  </a:ext>
                </a:extLst>
              </a:tr>
              <a:tr h="314748">
                <a:tc>
                  <a:txBody>
                    <a:bodyPr/>
                    <a:lstStyle/>
                    <a:p>
                      <a:pPr marL="0" marR="0" indent="139700">
                        <a:spcBef>
                          <a:spcPts val="0"/>
                        </a:spcBef>
                        <a:spcAft>
                          <a:spcPts val="0"/>
                        </a:spcAft>
                      </a:pPr>
                      <a:r>
                        <a:rPr lang="en-US" sz="1400" dirty="0" smtClean="0">
                          <a:solidFill>
                            <a:schemeClr val="tx1"/>
                          </a:solidFill>
                          <a:effectLst/>
                        </a:rPr>
                        <a:t>NH</a:t>
                      </a:r>
                      <a:endParaRPr lang="en-US" sz="1400" dirty="0">
                        <a:solidFill>
                          <a:schemeClr val="tx1"/>
                        </a:solidFill>
                        <a:effectLst/>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35.99</a:t>
                      </a: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97014500"/>
                  </a:ext>
                </a:extLst>
              </a:tr>
              <a:tr h="314748">
                <a:tc>
                  <a:txBody>
                    <a:bodyPr/>
                    <a:lstStyle/>
                    <a:p>
                      <a:pPr marL="0" marR="0" indent="139700">
                        <a:spcBef>
                          <a:spcPts val="0"/>
                        </a:spcBef>
                        <a:spcAft>
                          <a:spcPts val="0"/>
                        </a:spcAft>
                      </a:pPr>
                      <a:r>
                        <a:rPr lang="en-US" sz="1400" dirty="0" smtClean="0">
                          <a:solidFill>
                            <a:schemeClr val="tx1"/>
                          </a:solidFill>
                          <a:effectLst/>
                        </a:rPr>
                        <a:t>Postage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7,544.56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24064157"/>
                  </a:ext>
                </a:extLst>
              </a:tr>
              <a:tr h="314748">
                <a:tc>
                  <a:txBody>
                    <a:bodyPr/>
                    <a:lstStyle/>
                    <a:p>
                      <a:pPr marL="0" marR="0" indent="139700">
                        <a:spcBef>
                          <a:spcPts val="0"/>
                        </a:spcBef>
                        <a:spcAft>
                          <a:spcPts val="0"/>
                        </a:spcAft>
                      </a:pPr>
                      <a:r>
                        <a:rPr lang="en-US" sz="1400" dirty="0" smtClean="0">
                          <a:solidFill>
                            <a:schemeClr val="tx1"/>
                          </a:solidFill>
                          <a:effectLst/>
                        </a:rPr>
                        <a:t>SELF </a:t>
                      </a:r>
                      <a:r>
                        <a:rPr lang="en-US" sz="1400" dirty="0">
                          <a:solidFill>
                            <a:schemeClr val="tx1"/>
                          </a:solidFill>
                          <a:effectLst/>
                        </a:rPr>
                        <a:t>FUNDED INS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2,169,996.08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4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49448905"/>
                  </a:ext>
                </a:extLst>
              </a:tr>
              <a:tr h="314748">
                <a:tc>
                  <a:txBody>
                    <a:bodyPr/>
                    <a:lstStyle/>
                    <a:p>
                      <a:pPr marL="0" marR="0" indent="139700">
                        <a:spcBef>
                          <a:spcPts val="0"/>
                        </a:spcBef>
                        <a:spcAft>
                          <a:spcPts val="0"/>
                        </a:spcAft>
                      </a:pPr>
                      <a:r>
                        <a:rPr lang="en-US" sz="1400" dirty="0" smtClean="0">
                          <a:solidFill>
                            <a:schemeClr val="tx1"/>
                          </a:solidFill>
                          <a:effectLst/>
                        </a:rPr>
                        <a:t>SS </a:t>
                      </a:r>
                      <a:r>
                        <a:rPr lang="en-US" sz="1400" dirty="0">
                          <a:solidFill>
                            <a:schemeClr val="tx1"/>
                          </a:solidFill>
                          <a:effectLst/>
                        </a:rPr>
                        <a:t>Fund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232,333.55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72435487"/>
                  </a:ext>
                </a:extLst>
              </a:tr>
              <a:tr h="314748">
                <a:tc>
                  <a:txBody>
                    <a:bodyPr/>
                    <a:lstStyle/>
                    <a:p>
                      <a:pPr marL="0" marR="0" indent="139700">
                        <a:spcBef>
                          <a:spcPts val="0"/>
                        </a:spcBef>
                        <a:spcAft>
                          <a:spcPts val="0"/>
                        </a:spcAft>
                      </a:pPr>
                      <a:r>
                        <a:rPr lang="en-US" sz="1400" dirty="0" smtClean="0">
                          <a:solidFill>
                            <a:schemeClr val="tx1"/>
                          </a:solidFill>
                          <a:effectLst/>
                        </a:rPr>
                        <a:t>Workers </a:t>
                      </a:r>
                      <a:r>
                        <a:rPr lang="en-US" sz="1400" dirty="0">
                          <a:solidFill>
                            <a:schemeClr val="tx1"/>
                          </a:solidFill>
                          <a:effectLst/>
                        </a:rPr>
                        <a:t>Comp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389,089.09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4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52561058"/>
                  </a:ext>
                </a:extLst>
              </a:tr>
              <a:tr h="314748">
                <a:tc>
                  <a:txBody>
                    <a:bodyPr/>
                    <a:lstStyle/>
                    <a:p>
                      <a:pPr marL="0" marR="0" indent="139700">
                        <a:spcBef>
                          <a:spcPts val="0"/>
                        </a:spcBef>
                        <a:spcAft>
                          <a:spcPts val="0"/>
                        </a:spcAft>
                      </a:pPr>
                      <a:r>
                        <a:rPr lang="en-US" sz="1400" dirty="0" smtClean="0">
                          <a:solidFill>
                            <a:schemeClr val="tx1"/>
                          </a:solidFill>
                          <a:effectLst/>
                        </a:rPr>
                        <a:t>Gen </a:t>
                      </a:r>
                      <a:r>
                        <a:rPr lang="en-US" sz="1400" dirty="0">
                          <a:solidFill>
                            <a:schemeClr val="tx1"/>
                          </a:solidFill>
                          <a:effectLst/>
                        </a:rPr>
                        <a:t>Corp Loans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1,000,000.00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0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57272983"/>
                  </a:ext>
                </a:extLst>
              </a:tr>
              <a:tr h="314748">
                <a:tc>
                  <a:txBody>
                    <a:bodyPr/>
                    <a:lstStyle/>
                    <a:p>
                      <a:pPr marL="0" marR="0">
                        <a:spcBef>
                          <a:spcPts val="0"/>
                        </a:spcBef>
                        <a:spcAft>
                          <a:spcPts val="0"/>
                        </a:spcAft>
                      </a:pPr>
                      <a:r>
                        <a:rPr lang="en-US" sz="1400" dirty="0">
                          <a:solidFill>
                            <a:schemeClr val="tx1"/>
                          </a:solidFill>
                          <a:effectLst/>
                        </a:rPr>
                        <a:t> </a:t>
                      </a:r>
                      <a:r>
                        <a:rPr lang="en-US" sz="1400" dirty="0" smtClean="0">
                          <a:solidFill>
                            <a:schemeClr val="tx1"/>
                          </a:solidFill>
                          <a:effectLst/>
                        </a:rPr>
                        <a:t>TOTAL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a:txBody>
                    <a:bodyPr/>
                    <a:lstStyle/>
                    <a:p>
                      <a:pPr marL="0" marR="0" algn="r">
                        <a:spcBef>
                          <a:spcPts val="0"/>
                        </a:spcBef>
                        <a:spcAft>
                          <a:spcPts val="0"/>
                        </a:spcAft>
                      </a:pPr>
                      <a:r>
                        <a:rPr lang="en-US" sz="1400" b="1" dirty="0">
                          <a:solidFill>
                            <a:schemeClr val="tx1"/>
                          </a:solidFill>
                          <a:effectLst/>
                        </a:rPr>
                        <a:t> $     7,465,956.95 </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endParaRPr lang="en-US" sz="1000" dirty="0">
                        <a:effectLst/>
                        <a:latin typeface="Times New Roman" panose="02020603050405020304" pitchFamily="18" charset="0"/>
                      </a:endParaRPr>
                    </a:p>
                  </a:txBody>
                  <a:tcPr marL="68580" marR="68580" marT="0" marB="0" anchor="b"/>
                </a:tc>
                <a:tc>
                  <a:txBody>
                    <a:bodyPr/>
                    <a:lstStyle/>
                    <a:p>
                      <a:pPr marL="0" marR="0">
                        <a:spcBef>
                          <a:spcPts val="0"/>
                        </a:spcBef>
                        <a:spcAft>
                          <a:spcPts val="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547474032"/>
                  </a:ext>
                </a:extLst>
              </a:tr>
              <a:tr h="451100">
                <a:tc gridSpan="4">
                  <a:txBody>
                    <a:bodyPr/>
                    <a:lstStyle/>
                    <a:p>
                      <a:pPr marL="0" marR="0">
                        <a:spcBef>
                          <a:spcPts val="0"/>
                        </a:spcBef>
                        <a:spcAft>
                          <a:spcPts val="0"/>
                        </a:spcAft>
                      </a:pPr>
                      <a:r>
                        <a:rPr lang="en-US" sz="1300" dirty="0">
                          <a:solidFill>
                            <a:schemeClr val="tx1"/>
                          </a:solidFill>
                          <a:effectLst/>
                        </a:rPr>
                        <a:t>*FY2020 Property Tax Levy reallocated $1.32 million to Tort Immunity Levy, which will reduce the total owed to the Self-Funded Insurance Fund.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394848182"/>
                  </a:ext>
                </a:extLst>
              </a:tr>
            </a:tbl>
          </a:graphicData>
        </a:graphic>
      </p:graphicFrame>
    </p:spTree>
    <p:extLst>
      <p:ext uri="{BB962C8B-B14F-4D97-AF65-F5344CB8AC3E}">
        <p14:creationId xmlns:p14="http://schemas.microsoft.com/office/powerpoint/2010/main" val="1833973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4184035" cy="1320800"/>
          </a:xfrm>
        </p:spPr>
        <p:txBody>
          <a:bodyPr/>
          <a:lstStyle/>
          <a:p>
            <a:r>
              <a:rPr lang="en-US" dirty="0"/>
              <a:t>COVID-19 Update</a:t>
            </a:r>
            <a:br>
              <a:rPr lang="en-US" dirty="0"/>
            </a:br>
            <a:r>
              <a:rPr lang="en-US" dirty="0"/>
              <a:t>Board of Health</a:t>
            </a:r>
          </a:p>
        </p:txBody>
      </p:sp>
      <p:sp>
        <p:nvSpPr>
          <p:cNvPr id="3" name="Content Placeholder 2"/>
          <p:cNvSpPr>
            <a:spLocks noGrp="1"/>
          </p:cNvSpPr>
          <p:nvPr>
            <p:ph sz="half" idx="1"/>
          </p:nvPr>
        </p:nvSpPr>
        <p:spPr>
          <a:xfrm>
            <a:off x="677334" y="2160589"/>
            <a:ext cx="4546020" cy="4259462"/>
          </a:xfrm>
        </p:spPr>
        <p:txBody>
          <a:bodyPr>
            <a:normAutofit/>
          </a:bodyPr>
          <a:lstStyle/>
          <a:p>
            <a:pPr marL="0" indent="0">
              <a:buNone/>
            </a:pPr>
            <a:r>
              <a:rPr lang="en-US" sz="1400" dirty="0">
                <a:latin typeface="Calibri" panose="020F0502020204030204" pitchFamily="34" charset="0"/>
              </a:rPr>
              <a:t>CUPHD is currently working on 14 outbreaks of COVID-19.  As of today, we have around 600 people in quarantine and over 175 in isolation.  The Rantoul Foods outbreak, the largest of the outbreaks in Champaign County, is ongoing.  CUPHD has had to move staff from other areas (Dental, Maternal &amp; Child Health, Infectious Disease, and Wellness and Health Promotion) and cross-train them in case investigation and contact tracing.  </a:t>
            </a:r>
          </a:p>
          <a:p>
            <a:pPr marL="0" indent="0">
              <a:buNone/>
            </a:pPr>
            <a:r>
              <a:rPr lang="en-US" sz="1400" dirty="0">
                <a:latin typeface="Calibri" panose="020F0502020204030204" pitchFamily="34" charset="0"/>
              </a:rPr>
              <a:t>Additionally, we have had to hire 4 translators to assist with contact tracing in Lingala and Q'anjob'al, two languages spoken by many employees at Rantoul Foods and other employers.  The role of CUPHD at this stage in the pandemic is on public education, case investigation, contact tracing, isolation and quarantine, and providing site visits to monitor for infection control practices.  </a:t>
            </a:r>
          </a:p>
          <a:p>
            <a:pPr marL="0" indent="0">
              <a:buNone/>
            </a:pPr>
            <a:r>
              <a:rPr lang="en-US" sz="1400" dirty="0">
                <a:latin typeface="Calibri" panose="020F0502020204030204" pitchFamily="34" charset="0"/>
              </a:rPr>
              <a:t>Additionally we have staff working on reviewing plans for businesses and sectors that will reopen in Phase 3.</a:t>
            </a:r>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3286490922"/>
              </p:ext>
            </p:extLst>
          </p:nvPr>
        </p:nvGraphicFramePr>
        <p:xfrm>
          <a:off x="5749489" y="273903"/>
          <a:ext cx="5194435" cy="6475735"/>
        </p:xfrm>
        <a:graphic>
          <a:graphicData uri="http://schemas.openxmlformats.org/drawingml/2006/table">
            <a:tbl>
              <a:tblPr/>
              <a:tblGrid>
                <a:gridCol w="1633605">
                  <a:extLst>
                    <a:ext uri="{9D8B030D-6E8A-4147-A177-3AD203B41FA5}">
                      <a16:colId xmlns:a16="http://schemas.microsoft.com/office/drawing/2014/main" val="1896769497"/>
                    </a:ext>
                  </a:extLst>
                </a:gridCol>
                <a:gridCol w="2066027">
                  <a:extLst>
                    <a:ext uri="{9D8B030D-6E8A-4147-A177-3AD203B41FA5}">
                      <a16:colId xmlns:a16="http://schemas.microsoft.com/office/drawing/2014/main" val="2797743842"/>
                    </a:ext>
                  </a:extLst>
                </a:gridCol>
                <a:gridCol w="1494803">
                  <a:extLst>
                    <a:ext uri="{9D8B030D-6E8A-4147-A177-3AD203B41FA5}">
                      <a16:colId xmlns:a16="http://schemas.microsoft.com/office/drawing/2014/main" val="1707992815"/>
                    </a:ext>
                  </a:extLst>
                </a:gridCol>
              </a:tblGrid>
              <a:tr h="129078">
                <a:tc gridSpan="2">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March 15, 2020 - May 15, 2020</a:t>
                      </a:r>
                    </a:p>
                  </a:txBody>
                  <a:tcPr marL="6753" marR="6753" marT="6753" marB="0">
                    <a:lnL>
                      <a:noFill/>
                    </a:lnL>
                    <a:lnR>
                      <a:noFill/>
                    </a:lnR>
                    <a:lnT>
                      <a:noFill/>
                    </a:lnT>
                    <a:lnB>
                      <a:noFill/>
                    </a:lnB>
                  </a:tcPr>
                </a:tc>
                <a:tc hMerge="1">
                  <a:txBody>
                    <a:bodyPr/>
                    <a:lstStyle/>
                    <a:p>
                      <a:endParaRPr lang="en-US"/>
                    </a:p>
                  </a:txBody>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2515761518"/>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1298072280"/>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Personnel Services</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$103,467.63</a:t>
                      </a:r>
                    </a:p>
                  </a:txBody>
                  <a:tcPr marL="6753" marR="6753" marT="6753" marB="0">
                    <a:lnL>
                      <a:noFill/>
                    </a:lnL>
                    <a:lnR>
                      <a:noFill/>
                    </a:lnR>
                    <a:lnT>
                      <a:noFill/>
                    </a:lnT>
                    <a:lnB>
                      <a:noFill/>
                    </a:lnB>
                  </a:tcPr>
                </a:tc>
                <a:extLst>
                  <a:ext uri="{0D108BD9-81ED-4DB2-BD59-A6C34878D82A}">
                    <a16:rowId xmlns:a16="http://schemas.microsoft.com/office/drawing/2014/main" val="2489085624"/>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Fringe Benefits</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$33,411.29</a:t>
                      </a:r>
                    </a:p>
                  </a:txBody>
                  <a:tcPr marL="6753" marR="6753" marT="6753" marB="0">
                    <a:lnL>
                      <a:noFill/>
                    </a:lnL>
                    <a:lnR>
                      <a:noFill/>
                    </a:lnR>
                    <a:lnT>
                      <a:noFill/>
                    </a:lnT>
                    <a:lnB>
                      <a:noFill/>
                    </a:lnB>
                  </a:tcPr>
                </a:tc>
                <a:extLst>
                  <a:ext uri="{0D108BD9-81ED-4DB2-BD59-A6C34878D82A}">
                    <a16:rowId xmlns:a16="http://schemas.microsoft.com/office/drawing/2014/main" val="808321359"/>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Supplies</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$4,884.54</a:t>
                      </a:r>
                    </a:p>
                  </a:txBody>
                  <a:tcPr marL="6753" marR="6753" marT="6753" marB="0">
                    <a:lnL>
                      <a:noFill/>
                    </a:lnL>
                    <a:lnR>
                      <a:noFill/>
                    </a:lnR>
                    <a:lnT>
                      <a:noFill/>
                    </a:lnT>
                    <a:lnB>
                      <a:noFill/>
                    </a:lnB>
                  </a:tcPr>
                </a:tc>
                <a:extLst>
                  <a:ext uri="{0D108BD9-81ED-4DB2-BD59-A6C34878D82A}">
                    <a16:rowId xmlns:a16="http://schemas.microsoft.com/office/drawing/2014/main" val="1166374344"/>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Photocopying</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$53.46</a:t>
                      </a:r>
                    </a:p>
                  </a:txBody>
                  <a:tcPr marL="6753" marR="6753" marT="6753" marB="0">
                    <a:lnL>
                      <a:noFill/>
                    </a:lnL>
                    <a:lnR>
                      <a:noFill/>
                    </a:lnR>
                    <a:lnT>
                      <a:noFill/>
                    </a:lnT>
                    <a:lnB>
                      <a:noFill/>
                    </a:lnB>
                  </a:tcPr>
                </a:tc>
                <a:extLst>
                  <a:ext uri="{0D108BD9-81ED-4DB2-BD59-A6C34878D82A}">
                    <a16:rowId xmlns:a16="http://schemas.microsoft.com/office/drawing/2014/main" val="750333638"/>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Travel Expenses</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$1,651.27</a:t>
                      </a:r>
                    </a:p>
                  </a:txBody>
                  <a:tcPr marL="6753" marR="6753" marT="6753" marB="0">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8334305"/>
                  </a:ext>
                </a:extLst>
              </a:tr>
              <a:tr h="186089">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   Total Expenses</a:t>
                      </a:r>
                    </a:p>
                  </a:txBody>
                  <a:tcPr marL="81032"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$143,468.19</a:t>
                      </a:r>
                    </a:p>
                  </a:txBody>
                  <a:tcPr marL="6753" marR="6753" marT="6753"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7996720"/>
                  </a:ext>
                </a:extLst>
              </a:tr>
              <a:tr h="186089">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County % per IDPH</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44%</a:t>
                      </a:r>
                    </a:p>
                  </a:txBody>
                  <a:tcPr marL="6753" marR="6753" marT="6753" marB="0">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87170175"/>
                  </a:ext>
                </a:extLst>
              </a:tr>
              <a:tr h="180429">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   Champaign County</a:t>
                      </a:r>
                    </a:p>
                  </a:txBody>
                  <a:tcPr marL="81032"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$63,126.00</a:t>
                      </a:r>
                    </a:p>
                  </a:txBody>
                  <a:tcPr marL="6753" marR="6753" marT="6753" marB="0">
                    <a:lnL>
                      <a:noFill/>
                    </a:lnL>
                    <a:lnR>
                      <a:noFill/>
                    </a:lnR>
                    <a:lnT>
                      <a:noFill/>
                    </a:lnT>
                    <a:lnB>
                      <a:noFill/>
                    </a:lnB>
                  </a:tcPr>
                </a:tc>
                <a:extLst>
                  <a:ext uri="{0D108BD9-81ED-4DB2-BD59-A6C34878D82A}">
                    <a16:rowId xmlns:a16="http://schemas.microsoft.com/office/drawing/2014/main" val="2339432834"/>
                  </a:ext>
                </a:extLst>
              </a:tr>
              <a:tr h="180429">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   CUPHD</a:t>
                      </a:r>
                    </a:p>
                  </a:txBody>
                  <a:tcPr marL="81032"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$80,342.19</a:t>
                      </a:r>
                    </a:p>
                  </a:txBody>
                  <a:tcPr marL="6753" marR="6753" marT="6753" marB="0">
                    <a:lnL>
                      <a:noFill/>
                    </a:lnL>
                    <a:lnR>
                      <a:noFill/>
                    </a:lnR>
                    <a:lnT>
                      <a:noFill/>
                    </a:lnT>
                    <a:lnB>
                      <a:noFill/>
                    </a:lnB>
                  </a:tcPr>
                </a:tc>
                <a:extLst>
                  <a:ext uri="{0D108BD9-81ED-4DB2-BD59-A6C34878D82A}">
                    <a16:rowId xmlns:a16="http://schemas.microsoft.com/office/drawing/2014/main" val="1816364218"/>
                  </a:ext>
                </a:extLst>
              </a:tr>
              <a:tr h="180429">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987748698"/>
                  </a:ext>
                </a:extLst>
              </a:tr>
              <a:tr h="350241">
                <a:tc gridSpan="3">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State of Illinois CUPHD vs County Split is based upon 2010 census.</a:t>
                      </a:r>
                    </a:p>
                  </a:txBody>
                  <a:tcPr marL="6753" marR="6753" marT="6753" marB="0">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6029229"/>
                  </a:ext>
                </a:extLst>
              </a:tr>
              <a:tr h="180429">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CUPHD</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56%</a:t>
                      </a:r>
                    </a:p>
                  </a:txBody>
                  <a:tcPr marL="6753" marR="6753" marT="6753" marB="0">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2103835247"/>
                  </a:ext>
                </a:extLst>
              </a:tr>
              <a:tr h="180429">
                <a:tc>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County</a:t>
                      </a: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44%</a:t>
                      </a:r>
                    </a:p>
                  </a:txBody>
                  <a:tcPr marL="6753" marR="6753" marT="6753"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2879488142"/>
                  </a:ext>
                </a:extLst>
              </a:tr>
              <a:tr h="191042">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r" fontAlgn="t"/>
                      <a:r>
                        <a:rPr lang="en-US" sz="1400" b="0" i="0" u="none" strike="noStrike" dirty="0">
                          <a:solidFill>
                            <a:srgbClr val="000000"/>
                          </a:solidFill>
                          <a:effectLst/>
                          <a:latin typeface="Calibri" panose="020F0502020204030204" pitchFamily="34" charset="0"/>
                          <a:cs typeface="Calibri" panose="020F0502020204030204" pitchFamily="34" charset="0"/>
                        </a:rPr>
                        <a:t>100%</a:t>
                      </a:r>
                    </a:p>
                  </a:txBody>
                  <a:tcPr marL="6753" marR="6753" marT="6753" marB="0">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1777382784"/>
                  </a:ext>
                </a:extLst>
              </a:tr>
              <a:tr h="191042">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1995737411"/>
                  </a:ext>
                </a:extLst>
              </a:tr>
              <a:tr h="520058">
                <a:tc gridSpan="3">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Note:  These expenses are recorded directly into Project # 1298 and may not be final numbers for this time period.</a:t>
                      </a:r>
                    </a:p>
                  </a:txBody>
                  <a:tcPr marL="6753" marR="6753" marT="6753" marB="0">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73566635"/>
                  </a:ext>
                </a:extLst>
              </a:tr>
              <a:tr h="380399">
                <a:tc gridSpan="3">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The actual ending amounts will be based upon funds received from other grants or sources to cover COVID-19.</a:t>
                      </a:r>
                    </a:p>
                  </a:txBody>
                  <a:tcPr marL="6753" marR="6753" marT="6753" marB="0">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26584608"/>
                  </a:ext>
                </a:extLst>
              </a:tr>
              <a:tr h="180429">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2945015596"/>
                  </a:ext>
                </a:extLst>
              </a:tr>
              <a:tr h="689871">
                <a:tc gridSpan="3">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We also need to keep in mind the expenses are continuing to increase over this period as the number of cases continue to increase.  As a result, an average will not be indicative of the actual picture.</a:t>
                      </a:r>
                    </a:p>
                  </a:txBody>
                  <a:tcPr marL="6753" marR="6753" marT="6753" marB="0">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0130570"/>
                  </a:ext>
                </a:extLst>
              </a:tr>
              <a:tr h="129078">
                <a:tc>
                  <a:txBody>
                    <a:bodyPr/>
                    <a:lstStyle/>
                    <a:p>
                      <a:pPr algn="l" fontAlgn="t"/>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tc>
                  <a:txBody>
                    <a:bodyPr/>
                    <a:lstStyle/>
                    <a:p>
                      <a:pPr algn="l" fontAlgn="b"/>
                      <a:endParaRPr lang="en-US" sz="1400" b="0" i="0" u="none" strike="noStrike" dirty="0">
                        <a:solidFill>
                          <a:srgbClr val="000000"/>
                        </a:solidFill>
                        <a:effectLst/>
                        <a:latin typeface="Calibri" panose="020F0502020204030204" pitchFamily="34" charset="0"/>
                        <a:cs typeface="Calibri" panose="020F0502020204030204" pitchFamily="34" charset="0"/>
                      </a:endParaRPr>
                    </a:p>
                  </a:txBody>
                  <a:tcPr marL="6753" marR="6753" marT="6753" marB="0" anchor="b">
                    <a:lnL>
                      <a:noFill/>
                    </a:lnL>
                    <a:lnR>
                      <a:noFill/>
                    </a:lnR>
                    <a:lnT>
                      <a:noFill/>
                    </a:lnT>
                    <a:lnB>
                      <a:noFill/>
                    </a:lnB>
                  </a:tcPr>
                </a:tc>
                <a:extLst>
                  <a:ext uri="{0D108BD9-81ED-4DB2-BD59-A6C34878D82A}">
                    <a16:rowId xmlns:a16="http://schemas.microsoft.com/office/drawing/2014/main" val="3697814886"/>
                  </a:ext>
                </a:extLst>
              </a:tr>
              <a:tr h="520058">
                <a:tc gridSpan="3">
                  <a:txBody>
                    <a:bodyPr/>
                    <a:lstStyle/>
                    <a:p>
                      <a:pPr algn="l" fontAlgn="t"/>
                      <a:r>
                        <a:rPr lang="en-US" sz="1400" b="0" i="0" u="none" strike="noStrike" dirty="0">
                          <a:solidFill>
                            <a:srgbClr val="000000"/>
                          </a:solidFill>
                          <a:effectLst/>
                          <a:latin typeface="Calibri" panose="020F0502020204030204" pitchFamily="34" charset="0"/>
                          <a:cs typeface="Calibri" panose="020F0502020204030204" pitchFamily="34" charset="0"/>
                        </a:rPr>
                        <a:t>The estimated expenses above have already exceeded the amount of the grant we received from the state on behalf of Champaign County.</a:t>
                      </a:r>
                    </a:p>
                  </a:txBody>
                  <a:tcPr marL="6753" marR="6753" marT="6753" marB="0">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86143677"/>
                  </a:ext>
                </a:extLst>
              </a:tr>
            </a:tbl>
          </a:graphicData>
        </a:graphic>
      </p:graphicFrame>
    </p:spTree>
    <p:extLst>
      <p:ext uri="{BB962C8B-B14F-4D97-AF65-F5344CB8AC3E}">
        <p14:creationId xmlns:p14="http://schemas.microsoft.com/office/powerpoint/2010/main" val="2644792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COVID-19 Update</a:t>
            </a:r>
            <a:br>
              <a:rPr lang="en-US" dirty="0"/>
            </a:br>
            <a:r>
              <a:rPr lang="en-US" dirty="0"/>
              <a:t>Emergency Operations Center</a:t>
            </a:r>
          </a:p>
        </p:txBody>
      </p:sp>
      <p:sp>
        <p:nvSpPr>
          <p:cNvPr id="3" name="Content Placeholder 2"/>
          <p:cNvSpPr>
            <a:spLocks noGrp="1"/>
          </p:cNvSpPr>
          <p:nvPr>
            <p:ph sz="half" idx="1"/>
          </p:nvPr>
        </p:nvSpPr>
        <p:spPr>
          <a:xfrm>
            <a:off x="571459" y="1959275"/>
            <a:ext cx="4991946" cy="4482926"/>
          </a:xfrm>
        </p:spPr>
        <p:txBody>
          <a:bodyPr>
            <a:noAutofit/>
          </a:bodyPr>
          <a:lstStyle/>
          <a:p>
            <a:pPr marL="0" indent="0">
              <a:buNone/>
            </a:pPr>
            <a:r>
              <a:rPr lang="en-US" sz="1400" dirty="0">
                <a:latin typeface="Calibri" panose="020F0502020204030204" pitchFamily="34" charset="0"/>
                <a:cs typeface="Calibri" panose="020F0502020204030204" pitchFamily="34" charset="0"/>
              </a:rPr>
              <a:t>The EOC has issued </a:t>
            </a:r>
            <a:r>
              <a:rPr lang="en-US" sz="1400" dirty="0">
                <a:solidFill>
                  <a:schemeClr val="accent1">
                    <a:lumMod val="75000"/>
                  </a:schemeClr>
                </a:solidFill>
                <a:latin typeface="Calibri" panose="020F0502020204030204" pitchFamily="34" charset="0"/>
                <a:cs typeface="Calibri" panose="020F0502020204030204" pitchFamily="34" charset="0"/>
              </a:rPr>
              <a:t>58,449</a:t>
            </a:r>
            <a:r>
              <a:rPr lang="en-US" sz="1400" dirty="0">
                <a:latin typeface="Calibri" panose="020F0502020204030204" pitchFamily="34" charset="0"/>
                <a:cs typeface="Calibri" panose="020F0502020204030204" pitchFamily="34" charset="0"/>
              </a:rPr>
              <a:t> units of personal protective equipment (PPE) to </a:t>
            </a:r>
            <a:r>
              <a:rPr lang="en-US" sz="1400" dirty="0">
                <a:solidFill>
                  <a:schemeClr val="accent1">
                    <a:lumMod val="75000"/>
                  </a:schemeClr>
                </a:solidFill>
                <a:latin typeface="Calibri" panose="020F0502020204030204" pitchFamily="34" charset="0"/>
                <a:cs typeface="Calibri" panose="020F0502020204030204" pitchFamily="34" charset="0"/>
              </a:rPr>
              <a:t>22 different organizations </a:t>
            </a:r>
            <a:r>
              <a:rPr lang="en-US" sz="1400" dirty="0">
                <a:latin typeface="Calibri" panose="020F0502020204030204" pitchFamily="34" charset="0"/>
                <a:cs typeface="Calibri" panose="020F0502020204030204" pitchFamily="34" charset="0"/>
              </a:rPr>
              <a:t>across Champaign County. This includes 1,220 N95 respirators, 14,950 surgical masks, 19,360 gloves, 6,670 packages of hand sanitizer, and other supplies.  Recently obtained were surgical masks to distribute to non-essential government workers and visitors as they return to work.</a:t>
            </a:r>
          </a:p>
          <a:p>
            <a:pPr marL="0" indent="0">
              <a:buNone/>
            </a:pPr>
            <a:r>
              <a:rPr lang="en-US" sz="1400" dirty="0">
                <a:latin typeface="Calibri" panose="020F0502020204030204" pitchFamily="34" charset="0"/>
                <a:cs typeface="Calibri" panose="020F0502020204030204" pitchFamily="34" charset="0"/>
              </a:rPr>
              <a:t>EMA will be supporting the State Testing </a:t>
            </a:r>
            <a:r>
              <a:rPr lang="en-US" sz="1400" dirty="0" smtClean="0">
                <a:latin typeface="Calibri" panose="020F0502020204030204" pitchFamily="34" charset="0"/>
                <a:cs typeface="Calibri" panose="020F0502020204030204" pitchFamily="34" charset="0"/>
              </a:rPr>
              <a:t>Site at </a:t>
            </a:r>
            <a:r>
              <a:rPr lang="en-US" sz="1400" dirty="0">
                <a:latin typeface="Calibri" panose="020F0502020204030204" pitchFamily="34" charset="0"/>
                <a:cs typeface="Calibri" panose="020F0502020204030204" pitchFamily="34" charset="0"/>
              </a:rPr>
              <a:t>Marketplace Mall </a:t>
            </a:r>
            <a:r>
              <a:rPr lang="en-US" sz="1400" dirty="0" smtClean="0">
                <a:latin typeface="Calibri" panose="020F0502020204030204" pitchFamily="34" charset="0"/>
                <a:cs typeface="Calibri" panose="020F0502020204030204" pitchFamily="34" charset="0"/>
              </a:rPr>
              <a:t>with </a:t>
            </a:r>
            <a:r>
              <a:rPr lang="en-US" sz="1400" dirty="0">
                <a:latin typeface="Calibri" panose="020F0502020204030204" pitchFamily="34" charset="0"/>
                <a:cs typeface="Calibri" panose="020F0502020204030204" pitchFamily="34" charset="0"/>
              </a:rPr>
              <a:t>the County’s Mobile Command Post.  </a:t>
            </a:r>
          </a:p>
          <a:p>
            <a:pPr marL="0" indent="0">
              <a:buNone/>
            </a:pPr>
            <a:r>
              <a:rPr lang="en-US" sz="1400" dirty="0">
                <a:latin typeface="Calibri" panose="020F0502020204030204" pitchFamily="34" charset="0"/>
                <a:cs typeface="Calibri" panose="020F0502020204030204" pitchFamily="34" charset="0"/>
              </a:rPr>
              <a:t>This week, EMA was able to leverage Illinois Volunteer Organizations Assisting in Disasters (VOAD) to support those affected by the outbreak at Rantoul Foods and in other areas in the county in terms of direct services and supplies (hygiene kits, food, PPE).</a:t>
            </a:r>
          </a:p>
          <a:p>
            <a:pPr marL="0" indent="0">
              <a:buNone/>
            </a:pPr>
            <a:r>
              <a:rPr lang="en-US" sz="1400" dirty="0">
                <a:latin typeface="Calibri" panose="020F0502020204030204" pitchFamily="34" charset="0"/>
                <a:cs typeface="Calibri" panose="020F0502020204030204" pitchFamily="34" charset="0"/>
              </a:rPr>
              <a:t>To date, direct EOC-related expenses supplied by the County have been for staff time of the EMA Coordinator and Deputy Coordinator. Departments are tracking expenses for PPE, supplies, administrative leave time, computers and other items through department budgets for potential FEMA reimbursement of 75%.</a:t>
            </a:r>
          </a:p>
        </p:txBody>
      </p:sp>
      <p:sp>
        <p:nvSpPr>
          <p:cNvPr id="4" name="Content Placeholder 3"/>
          <p:cNvSpPr>
            <a:spLocks noGrp="1"/>
          </p:cNvSpPr>
          <p:nvPr>
            <p:ph sz="half" idx="2"/>
          </p:nvPr>
        </p:nvSpPr>
        <p:spPr>
          <a:xfrm>
            <a:off x="5839026" y="2166243"/>
            <a:ext cx="4527382" cy="4041185"/>
          </a:xfrm>
        </p:spPr>
        <p:txBody>
          <a:bodyPr>
            <a:noAutofit/>
          </a:bodyPr>
          <a:lstStyle/>
          <a:p>
            <a:r>
              <a:rPr lang="en-US" sz="1400" b="1" dirty="0">
                <a:latin typeface="Calibri" panose="020F0502020204030204" pitchFamily="34" charset="0"/>
                <a:cs typeface="Calibri" panose="020F0502020204030204" pitchFamily="34" charset="0"/>
              </a:rPr>
              <a:t>EOC Planning, Operations  and Logistics Groups </a:t>
            </a:r>
            <a:r>
              <a:rPr lang="en-US" sz="1400" dirty="0">
                <a:latin typeface="Calibri" panose="020F0502020204030204" pitchFamily="34" charset="0"/>
                <a:cs typeface="Calibri" panose="020F0502020204030204" pitchFamily="34" charset="0"/>
              </a:rPr>
              <a:t>- focus on continued containment of the pandemic and increasing local testing </a:t>
            </a:r>
          </a:p>
          <a:p>
            <a:r>
              <a:rPr lang="en-US" sz="1400" b="1" dirty="0">
                <a:latin typeface="Calibri" panose="020F0502020204030204" pitchFamily="34" charset="0"/>
                <a:cs typeface="Calibri" panose="020F0502020204030204" pitchFamily="34" charset="0"/>
              </a:rPr>
              <a:t>EOC Policy and Economic Development Groups </a:t>
            </a:r>
            <a:r>
              <a:rPr lang="en-US" sz="1400" dirty="0">
                <a:latin typeface="Calibri" panose="020F0502020204030204" pitchFamily="34" charset="0"/>
                <a:cs typeface="Calibri" panose="020F0502020204030204" pitchFamily="34" charset="0"/>
              </a:rPr>
              <a:t>-focus on strategies for re-opening safely</a:t>
            </a:r>
          </a:p>
          <a:p>
            <a:r>
              <a:rPr lang="en-US" sz="1400" b="1" dirty="0">
                <a:latin typeface="Calibri" panose="020F0502020204030204" pitchFamily="34" charset="0"/>
                <a:cs typeface="Calibri" panose="020F0502020204030204" pitchFamily="34" charset="0"/>
              </a:rPr>
              <a:t>EOC Finance Group </a:t>
            </a:r>
            <a:r>
              <a:rPr lang="en-US" sz="1400" dirty="0">
                <a:latin typeface="Calibri" panose="020F0502020204030204" pitchFamily="34" charset="0"/>
                <a:cs typeface="Calibri" panose="020F0502020204030204" pitchFamily="34" charset="0"/>
              </a:rPr>
              <a:t>– focus on applying for relief/reimbursements for expenses for local efforts; Champaign Fire Dept has applied for $200,000 for 10 Fire Districts for PPE</a:t>
            </a:r>
          </a:p>
          <a:p>
            <a:r>
              <a:rPr lang="en-US" sz="1400" b="1" dirty="0">
                <a:latin typeface="Calibri" panose="020F0502020204030204" pitchFamily="34" charset="0"/>
                <a:cs typeface="Calibri" panose="020F0502020204030204" pitchFamily="34" charset="0"/>
              </a:rPr>
              <a:t>EOC Communications Group </a:t>
            </a:r>
            <a:r>
              <a:rPr lang="en-US" sz="1400" dirty="0">
                <a:latin typeface="Calibri" panose="020F0502020204030204" pitchFamily="34" charset="0"/>
                <a:cs typeface="Calibri" panose="020F0502020204030204" pitchFamily="34" charset="0"/>
              </a:rPr>
              <a:t>– focus on accurate and timely messaging for EOC activities and pandemic issues</a:t>
            </a:r>
          </a:p>
          <a:p>
            <a:pPr marL="0" indent="0">
              <a:buNone/>
            </a:pPr>
            <a:endParaRPr lang="en-US" sz="1400" dirty="0">
              <a:latin typeface="Calibri" panose="020F0502020204030204" pitchFamily="34" charset="0"/>
              <a:cs typeface="Calibri" panose="020F0502020204030204" pitchFamily="34" charset="0"/>
            </a:endParaRPr>
          </a:p>
          <a:p>
            <a:pPr marL="0" indent="0">
              <a:buNone/>
            </a:pPr>
            <a:r>
              <a:rPr lang="en-US" sz="1400" dirty="0">
                <a:latin typeface="Calibri" panose="020F0502020204030204" pitchFamily="34" charset="0"/>
                <a:cs typeface="Calibri" panose="020F0502020204030204" pitchFamily="34" charset="0"/>
              </a:rPr>
              <a:t>Please see additional </a:t>
            </a:r>
            <a:r>
              <a:rPr lang="en-US" sz="1400" dirty="0" smtClean="0">
                <a:latin typeface="Calibri" panose="020F0502020204030204" pitchFamily="34" charset="0"/>
                <a:cs typeface="Calibri" panose="020F0502020204030204" pitchFamily="34" charset="0"/>
              </a:rPr>
              <a:t>handout </a:t>
            </a:r>
            <a:r>
              <a:rPr lang="en-US" sz="1400" dirty="0">
                <a:latin typeface="Calibri" panose="020F0502020204030204" pitchFamily="34" charset="0"/>
                <a:cs typeface="Calibri" panose="020F0502020204030204" pitchFamily="34" charset="0"/>
              </a:rPr>
              <a:t>for legal questions regarding re-opening strategies and sample re-opening plans for local businesses that will meet public health guidelines.</a:t>
            </a:r>
          </a:p>
        </p:txBody>
      </p:sp>
    </p:spTree>
    <p:extLst>
      <p:ext uri="{BB962C8B-B14F-4D97-AF65-F5344CB8AC3E}">
        <p14:creationId xmlns:p14="http://schemas.microsoft.com/office/powerpoint/2010/main" val="2991609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8524"/>
            <a:ext cx="8596668" cy="1051117"/>
          </a:xfrm>
        </p:spPr>
        <p:txBody>
          <a:bodyPr>
            <a:normAutofit/>
          </a:bodyPr>
          <a:lstStyle/>
          <a:p>
            <a:pPr algn="ctr"/>
            <a:r>
              <a:rPr lang="en-US" dirty="0"/>
              <a:t>Champaign County Government</a:t>
            </a:r>
            <a:br>
              <a:rPr lang="en-US" dirty="0"/>
            </a:br>
            <a:r>
              <a:rPr lang="en-US" sz="1800" b="1" dirty="0">
                <a:solidFill>
                  <a:schemeClr val="accent2">
                    <a:lumMod val="75000"/>
                  </a:schemeClr>
                </a:solidFill>
              </a:rPr>
              <a:t>Preparing for 2021</a:t>
            </a:r>
            <a:endParaRPr lang="en-US" sz="1800" b="1" dirty="0"/>
          </a:p>
        </p:txBody>
      </p:sp>
      <p:sp>
        <p:nvSpPr>
          <p:cNvPr id="3" name="Content Placeholder 2"/>
          <p:cNvSpPr>
            <a:spLocks noGrp="1"/>
          </p:cNvSpPr>
          <p:nvPr>
            <p:ph idx="1"/>
          </p:nvPr>
        </p:nvSpPr>
        <p:spPr>
          <a:xfrm>
            <a:off x="677334" y="1808958"/>
            <a:ext cx="8905077" cy="4278692"/>
          </a:xfrm>
        </p:spPr>
        <p:txBody>
          <a:bodyPr>
            <a:normAutofit/>
          </a:bodyPr>
          <a:lstStyle/>
          <a:p>
            <a:pPr>
              <a:buFont typeface="Wingdings" panose="05000000000000000000" pitchFamily="2" charset="2"/>
              <a:buChar char="Ø"/>
            </a:pPr>
            <a:r>
              <a:rPr lang="en-US" dirty="0"/>
              <a:t>Re-opening county facilities and services to the “new normal” (June - Dec 			2020)</a:t>
            </a:r>
          </a:p>
          <a:p>
            <a:pPr>
              <a:buFont typeface="Wingdings" panose="05000000000000000000" pitchFamily="2" charset="2"/>
              <a:buChar char="Ø"/>
            </a:pPr>
            <a:r>
              <a:rPr lang="en-US" dirty="0"/>
              <a:t>Reduce spending to close expected revenue deficit gap (June – Dec 2020)</a:t>
            </a:r>
          </a:p>
          <a:p>
            <a:pPr>
              <a:buFont typeface="Wingdings" panose="05000000000000000000" pitchFamily="2" charset="2"/>
              <a:buChar char="Ø"/>
            </a:pPr>
            <a:r>
              <a:rPr lang="en-US" dirty="0"/>
              <a:t>Census 2020 (summer 2020)</a:t>
            </a:r>
          </a:p>
          <a:p>
            <a:pPr>
              <a:buFont typeface="Wingdings" panose="05000000000000000000" pitchFamily="2" charset="2"/>
              <a:buChar char="Ø"/>
            </a:pPr>
            <a:r>
              <a:rPr lang="en-US" dirty="0"/>
              <a:t>Adopt a 6-Year Human Resources Plan (June 2020)</a:t>
            </a:r>
          </a:p>
          <a:p>
            <a:pPr>
              <a:buFont typeface="Wingdings" panose="05000000000000000000" pitchFamily="2" charset="2"/>
              <a:buChar char="Ø"/>
            </a:pPr>
            <a:r>
              <a:rPr lang="en-US" dirty="0"/>
              <a:t>Review progress on 10-year Facilities Plan, 6-Year IT plan and County 				Strategic Plan (June 2020)</a:t>
            </a:r>
          </a:p>
          <a:p>
            <a:pPr>
              <a:buFont typeface="Wingdings" panose="05000000000000000000" pitchFamily="2" charset="2"/>
              <a:buChar char="Ø"/>
            </a:pPr>
            <a:r>
              <a:rPr lang="en-US" dirty="0"/>
              <a:t>Adopt a 2021 Budget (Nov 2020)</a:t>
            </a:r>
          </a:p>
          <a:p>
            <a:pPr>
              <a:buFont typeface="Wingdings" panose="05000000000000000000" pitchFamily="2" charset="2"/>
              <a:buChar char="Ø"/>
            </a:pPr>
            <a:r>
              <a:rPr lang="en-US" dirty="0"/>
              <a:t>Hold General Elections (Nov 2020)</a:t>
            </a:r>
          </a:p>
          <a:p>
            <a:pPr>
              <a:buFont typeface="Wingdings" panose="05000000000000000000" pitchFamily="2" charset="2"/>
              <a:buChar char="Ø"/>
            </a:pPr>
            <a:r>
              <a:rPr lang="en-US" dirty="0"/>
              <a:t>Review of continuing Nursing Home obligations (Dec 2020)</a:t>
            </a:r>
          </a:p>
          <a:p>
            <a:pPr>
              <a:buFont typeface="Wingdings" panose="05000000000000000000" pitchFamily="2" charset="2"/>
              <a:buChar char="Ø"/>
            </a:pPr>
            <a:r>
              <a:rPr lang="en-US" dirty="0"/>
              <a:t>Re-districting county based on 2020 Census (Jan-Jun 2021)</a:t>
            </a:r>
          </a:p>
        </p:txBody>
      </p:sp>
    </p:spTree>
    <p:extLst>
      <p:ext uri="{BB962C8B-B14F-4D97-AF65-F5344CB8AC3E}">
        <p14:creationId xmlns:p14="http://schemas.microsoft.com/office/powerpoint/2010/main" val="2375979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1118" y="359080"/>
            <a:ext cx="7532886" cy="1118991"/>
          </a:xfrm>
        </p:spPr>
        <p:txBody>
          <a:bodyPr>
            <a:normAutofit fontScale="90000"/>
          </a:bodyPr>
          <a:lstStyle/>
          <a:p>
            <a:pPr algn="ctr"/>
            <a:r>
              <a:rPr lang="en-US" dirty="0"/>
              <a:t>Office of the County Executive - Budget</a:t>
            </a:r>
            <a:br>
              <a:rPr lang="en-US" dirty="0"/>
            </a:br>
            <a:r>
              <a:rPr lang="en-US" sz="1800" dirty="0">
                <a:solidFill>
                  <a:schemeClr val="accent2">
                    <a:lumMod val="75000"/>
                  </a:schemeClr>
                </a:solidFill>
              </a:rPr>
              <a:t>Fund balance guideline is 12.5-16.7%. 2020 projected revenue to expenditure deficit is $</a:t>
            </a:r>
            <a:r>
              <a:rPr lang="en-US" sz="1800" dirty="0" smtClean="0">
                <a:solidFill>
                  <a:schemeClr val="accent2">
                    <a:lumMod val="75000"/>
                  </a:schemeClr>
                </a:solidFill>
              </a:rPr>
              <a:t>3.1m</a:t>
            </a:r>
            <a:r>
              <a:rPr lang="en-US" sz="1800" dirty="0">
                <a:solidFill>
                  <a:schemeClr val="accent2">
                    <a:lumMod val="75000"/>
                  </a:schemeClr>
                </a:solidFill>
              </a:rPr>
              <a:t>, which will reduce fund balance to 9.9%. </a:t>
            </a:r>
            <a:r>
              <a:rPr lang="en-US" dirty="0">
                <a:solidFill>
                  <a:schemeClr val="accent2">
                    <a:lumMod val="75000"/>
                  </a:schemeClr>
                </a:solidFill>
              </a:rPr>
              <a:t/>
            </a:r>
            <a:br>
              <a:rPr lang="en-US" dirty="0">
                <a:solidFill>
                  <a:schemeClr val="accent2">
                    <a:lumMod val="75000"/>
                  </a:schemeClr>
                </a:solidFill>
              </a:rPr>
            </a:br>
            <a:endParaRPr lang="en-US" dirty="0"/>
          </a:p>
        </p:txBody>
      </p:sp>
      <p:sp>
        <p:nvSpPr>
          <p:cNvPr id="3" name="Content Placeholder 2"/>
          <p:cNvSpPr>
            <a:spLocks noGrp="1"/>
          </p:cNvSpPr>
          <p:nvPr>
            <p:ph sz="half" idx="1"/>
          </p:nvPr>
        </p:nvSpPr>
        <p:spPr>
          <a:xfrm>
            <a:off x="338203" y="1691012"/>
            <a:ext cx="5051943" cy="4847571"/>
          </a:xfrm>
        </p:spPr>
        <p:txBody>
          <a:bodyPr>
            <a:noAutofit/>
          </a:bodyPr>
          <a:lstStyle/>
          <a:p>
            <a:pPr marL="0" indent="0">
              <a:spcBef>
                <a:spcPts val="600"/>
              </a:spcBef>
              <a:buNone/>
            </a:pPr>
            <a:r>
              <a:rPr lang="en-US" sz="1400" b="1" dirty="0">
                <a:solidFill>
                  <a:schemeClr val="tx1"/>
                </a:solidFill>
                <a:latin typeface="Calibri" panose="020F0502020204030204" pitchFamily="34" charset="0"/>
                <a:cs typeface="Calibri" panose="020F0502020204030204" pitchFamily="34" charset="0"/>
              </a:rPr>
              <a:t>Recommendations for $1.02m to achieve a General Fund balance of 12.9%:</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Delay facilities capital projects ($700,000)</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Discontinue assessor mailing for </a:t>
            </a:r>
            <a:r>
              <a:rPr lang="en-US" sz="1400" dirty="0" smtClean="0">
                <a:solidFill>
                  <a:schemeClr val="tx1"/>
                </a:solidFill>
                <a:latin typeface="Calibri" panose="020F0502020204030204" pitchFamily="34" charset="0"/>
                <a:cs typeface="Calibri" panose="020F0502020204030204" pitchFamily="34" charset="0"/>
              </a:rPr>
              <a:t>equalization notices </a:t>
            </a:r>
            <a:r>
              <a:rPr lang="en-US" sz="1400" dirty="0">
                <a:solidFill>
                  <a:schemeClr val="tx1"/>
                </a:solidFill>
                <a:latin typeface="Calibri" panose="020F0502020204030204" pitchFamily="34" charset="0"/>
                <a:cs typeface="Calibri" panose="020F0502020204030204" pitchFamily="34" charset="0"/>
              </a:rPr>
              <a:t>and legal notices </a:t>
            </a:r>
            <a:r>
              <a:rPr lang="en-US" sz="1400" dirty="0" smtClean="0">
                <a:solidFill>
                  <a:schemeClr val="tx1"/>
                </a:solidFill>
                <a:latin typeface="Calibri" panose="020F0502020204030204" pitchFamily="34" charset="0"/>
                <a:cs typeface="Calibri" panose="020F0502020204030204" pitchFamily="34" charset="0"/>
              </a:rPr>
              <a:t>also posted </a:t>
            </a:r>
            <a:r>
              <a:rPr lang="en-US" sz="1400" dirty="0">
                <a:solidFill>
                  <a:schemeClr val="tx1"/>
                </a:solidFill>
                <a:latin typeface="Calibri" panose="020F0502020204030204" pitchFamily="34" charset="0"/>
                <a:cs typeface="Calibri" panose="020F0502020204030204" pitchFamily="34" charset="0"/>
              </a:rPr>
              <a:t>online ($36,000)</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Underspending Clerk election equipment ($70,000) and transfer grant funds into Gen. Fund (+$30,000)</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Projected savings from Auditor, Recorder, P &amp; Z ($28,000)</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Support Enforcement Contract increase (+$14,300)</a:t>
            </a:r>
          </a:p>
          <a:p>
            <a:pPr>
              <a:spcBef>
                <a:spcPts val="600"/>
              </a:spcBef>
              <a:buFont typeface="+mj-lt"/>
              <a:buAutoNum type="arabicPeriod"/>
            </a:pPr>
            <a:r>
              <a:rPr lang="en-US" sz="1400" dirty="0">
                <a:solidFill>
                  <a:schemeClr val="tx1"/>
                </a:solidFill>
                <a:latin typeface="Calibri" panose="020F0502020204030204" pitchFamily="34" charset="0"/>
                <a:cs typeface="Calibri" panose="020F0502020204030204" pitchFamily="34" charset="0"/>
              </a:rPr>
              <a:t>No requests for County Board mileage reimbursement ($7,720) </a:t>
            </a:r>
          </a:p>
          <a:p>
            <a:pPr>
              <a:spcBef>
                <a:spcPts val="600"/>
              </a:spcBef>
              <a:buFont typeface="+mj-lt"/>
              <a:buAutoNum type="arabicPeriod"/>
            </a:pPr>
            <a:r>
              <a:rPr lang="en-US" sz="1400" dirty="0" smtClean="0">
                <a:solidFill>
                  <a:schemeClr val="tx1"/>
                </a:solidFill>
                <a:latin typeface="Calibri" panose="020F0502020204030204" pitchFamily="34" charset="0"/>
                <a:cs typeface="Calibri" panose="020F0502020204030204" pitchFamily="34" charset="0"/>
              </a:rPr>
              <a:t>In July, determine need for 2 </a:t>
            </a:r>
            <a:r>
              <a:rPr lang="en-US" sz="1400" dirty="0">
                <a:solidFill>
                  <a:schemeClr val="tx1"/>
                </a:solidFill>
                <a:latin typeface="Calibri" panose="020F0502020204030204" pitchFamily="34" charset="0"/>
                <a:cs typeface="Calibri" panose="020F0502020204030204" pitchFamily="34" charset="0"/>
              </a:rPr>
              <a:t>furlough days for </a:t>
            </a:r>
            <a:r>
              <a:rPr lang="en-US" sz="1400" u="sng" dirty="0">
                <a:solidFill>
                  <a:schemeClr val="tx1"/>
                </a:solidFill>
                <a:latin typeface="Calibri" panose="020F0502020204030204" pitchFamily="34" charset="0"/>
                <a:cs typeface="Calibri" panose="020F0502020204030204" pitchFamily="34" charset="0"/>
              </a:rPr>
              <a:t>all</a:t>
            </a:r>
            <a:r>
              <a:rPr lang="en-US" sz="1400" dirty="0">
                <a:solidFill>
                  <a:schemeClr val="tx1"/>
                </a:solidFill>
                <a:latin typeface="Calibri" panose="020F0502020204030204" pitchFamily="34" charset="0"/>
                <a:cs typeface="Calibri" panose="020F0502020204030204" pitchFamily="34" charset="0"/>
              </a:rPr>
              <a:t> General Fund staff and equivalent elected officials contributions ($183,000)  (as reference – 207 gen. fund staff have taken 3341 days of paid admin leave to date for cost of $553,306)</a:t>
            </a:r>
          </a:p>
          <a:p>
            <a:pPr>
              <a:spcBef>
                <a:spcPts val="600"/>
              </a:spcBef>
              <a:buFont typeface="+mj-lt"/>
              <a:buAutoNum type="arabicPeriod"/>
            </a:pPr>
            <a:r>
              <a:rPr lang="en-US" sz="1400" dirty="0" smtClean="0">
                <a:solidFill>
                  <a:schemeClr val="tx1"/>
                </a:solidFill>
                <a:latin typeface="Calibri" panose="020F0502020204030204" pitchFamily="34" charset="0"/>
                <a:cs typeface="Calibri" panose="020F0502020204030204" pitchFamily="34" charset="0"/>
              </a:rPr>
              <a:t>Possible further </a:t>
            </a:r>
            <a:r>
              <a:rPr lang="en-US" sz="1400" dirty="0">
                <a:solidFill>
                  <a:schemeClr val="tx1"/>
                </a:solidFill>
                <a:latin typeface="Calibri" panose="020F0502020204030204" pitchFamily="34" charset="0"/>
                <a:cs typeface="Calibri" panose="020F0502020204030204" pitchFamily="34" charset="0"/>
              </a:rPr>
              <a:t>savings from underspending of </a:t>
            </a:r>
            <a:r>
              <a:rPr lang="en-US" sz="1400" dirty="0" smtClean="0">
                <a:solidFill>
                  <a:schemeClr val="tx1"/>
                </a:solidFill>
                <a:latin typeface="Calibri" panose="020F0502020204030204" pitchFamily="34" charset="0"/>
                <a:cs typeface="Calibri" panose="020F0502020204030204" pitchFamily="34" charset="0"/>
              </a:rPr>
              <a:t>10 </a:t>
            </a:r>
            <a:r>
              <a:rPr lang="en-US" sz="1400" dirty="0">
                <a:solidFill>
                  <a:schemeClr val="tx1"/>
                </a:solidFill>
                <a:latin typeface="Calibri" panose="020F0502020204030204" pitchFamily="34" charset="0"/>
                <a:cs typeface="Calibri" panose="020F0502020204030204" pitchFamily="34" charset="0"/>
              </a:rPr>
              <a:t>vacancies, supplies, travel, training in all departments because of COVID-19 restrictions will provide additional cushion for 2021. Estimated in Financial Forecast.</a:t>
            </a:r>
          </a:p>
          <a:p>
            <a:endParaRPr lang="en-US" sz="1400" dirty="0">
              <a:latin typeface="Calibri" panose="020F0502020204030204" pitchFamily="34" charset="0"/>
              <a:cs typeface="Calibri" panose="020F0502020204030204" pitchFamily="34" charset="0"/>
            </a:endParaRPr>
          </a:p>
        </p:txBody>
      </p:sp>
      <p:sp>
        <p:nvSpPr>
          <p:cNvPr id="4" name="Content Placeholder 3"/>
          <p:cNvSpPr>
            <a:spLocks noGrp="1"/>
          </p:cNvSpPr>
          <p:nvPr>
            <p:ph sz="half" idx="2"/>
          </p:nvPr>
        </p:nvSpPr>
        <p:spPr>
          <a:xfrm>
            <a:off x="5532730" y="1691012"/>
            <a:ext cx="5502699" cy="4847573"/>
          </a:xfrm>
        </p:spPr>
        <p:txBody>
          <a:bodyPr>
            <a:noAutofit/>
          </a:bodyPr>
          <a:lstStyle/>
          <a:p>
            <a:pPr marL="0" indent="0">
              <a:buNone/>
            </a:pPr>
            <a:r>
              <a:rPr lang="en-US" sz="1400" b="1" dirty="0">
                <a:latin typeface="Calibri" panose="020F0502020204030204" pitchFamily="34" charset="0"/>
                <a:cs typeface="Calibri" panose="020F0502020204030204" pitchFamily="34" charset="0"/>
              </a:rPr>
              <a:t>Recommendations for 2021 </a:t>
            </a:r>
            <a:r>
              <a:rPr lang="en-US" sz="1400" b="1" dirty="0" smtClean="0">
                <a:latin typeface="Calibri" panose="020F0502020204030204" pitchFamily="34" charset="0"/>
                <a:cs typeface="Calibri" panose="020F0502020204030204" pitchFamily="34" charset="0"/>
              </a:rPr>
              <a:t>budget to maintain 13.3% fund balance:</a:t>
            </a:r>
            <a:endParaRPr lang="en-US" sz="1400" b="1" dirty="0">
              <a:latin typeface="Calibri" panose="020F0502020204030204" pitchFamily="34" charset="0"/>
              <a:cs typeface="Calibri" panose="020F0502020204030204" pitchFamily="34" charset="0"/>
            </a:endParaRPr>
          </a:p>
          <a:p>
            <a:pPr>
              <a:buFont typeface="+mj-lt"/>
              <a:buAutoNum type="arabicPeriod"/>
            </a:pPr>
            <a:r>
              <a:rPr lang="en-US" sz="1400" dirty="0">
                <a:latin typeface="Calibri" panose="020F0502020204030204" pitchFamily="34" charset="0"/>
                <a:cs typeface="Calibri" panose="020F0502020204030204" pitchFamily="34" charset="0"/>
              </a:rPr>
              <a:t>Defer 50% of facilities deferred maintenance capital projects ($1.09m)</a:t>
            </a:r>
          </a:p>
          <a:p>
            <a:pPr>
              <a:buFont typeface="+mj-lt"/>
              <a:buAutoNum type="arabicPeriod"/>
            </a:pPr>
            <a:r>
              <a:rPr lang="en-US" sz="1400" dirty="0">
                <a:latin typeface="Calibri" panose="020F0502020204030204" pitchFamily="34" charset="0"/>
                <a:cs typeface="Calibri" panose="020F0502020204030204" pitchFamily="34" charset="0"/>
              </a:rPr>
              <a:t>Maintain planned capital and IT projects an on a case by case basis.</a:t>
            </a:r>
          </a:p>
          <a:p>
            <a:pPr>
              <a:buFont typeface="+mj-lt"/>
              <a:buAutoNum type="arabicPeriod"/>
            </a:pPr>
            <a:r>
              <a:rPr lang="en-US" sz="1400" dirty="0" smtClean="0">
                <a:latin typeface="Calibri" panose="020F0502020204030204" pitchFamily="34" charset="0"/>
                <a:cs typeface="Calibri" panose="020F0502020204030204" pitchFamily="34" charset="0"/>
              </a:rPr>
              <a:t>Reallocate levy to remove </a:t>
            </a:r>
            <a:r>
              <a:rPr lang="en-US" sz="1400" dirty="0">
                <a:latin typeface="Calibri" panose="020F0502020204030204" pitchFamily="34" charset="0"/>
                <a:cs typeface="Calibri" panose="020F0502020204030204" pitchFamily="34" charset="0"/>
              </a:rPr>
              <a:t>nursing home from balance sheet and forgive nursing home loan </a:t>
            </a:r>
            <a:r>
              <a:rPr lang="en-US" sz="1400" dirty="0" smtClean="0">
                <a:latin typeface="Calibri" panose="020F0502020204030204" pitchFamily="34" charset="0"/>
                <a:cs typeface="Calibri" panose="020F0502020204030204" pitchFamily="34" charset="0"/>
              </a:rPr>
              <a:t>(+$</a:t>
            </a:r>
            <a:r>
              <a:rPr lang="en-US" sz="1400" dirty="0">
                <a:latin typeface="Calibri" panose="020F0502020204030204" pitchFamily="34" charset="0"/>
                <a:cs typeface="Calibri" panose="020F0502020204030204" pitchFamily="34" charset="0"/>
              </a:rPr>
              <a:t>300,000)</a:t>
            </a:r>
          </a:p>
          <a:p>
            <a:pPr>
              <a:buFont typeface="+mj-lt"/>
              <a:buAutoNum type="arabicPeriod"/>
            </a:pPr>
            <a:r>
              <a:rPr lang="en-US" sz="1400" dirty="0">
                <a:solidFill>
                  <a:schemeClr val="tx1"/>
                </a:solidFill>
                <a:latin typeface="Calibri" panose="020F0502020204030204" pitchFamily="34" charset="0"/>
                <a:cs typeface="Calibri" panose="020F0502020204030204" pitchFamily="34" charset="0"/>
              </a:rPr>
              <a:t>No requests for County Board mileage reimbursement </a:t>
            </a:r>
            <a:r>
              <a:rPr lang="en-US" sz="1400" dirty="0" smtClean="0">
                <a:solidFill>
                  <a:schemeClr val="tx1"/>
                </a:solidFill>
                <a:latin typeface="Calibri" panose="020F0502020204030204" pitchFamily="34" charset="0"/>
                <a:cs typeface="Calibri" panose="020F0502020204030204" pitchFamily="34" charset="0"/>
              </a:rPr>
              <a:t>($9,000) </a:t>
            </a:r>
            <a:endParaRPr lang="en-US" sz="1400" dirty="0">
              <a:solidFill>
                <a:schemeClr val="tx1"/>
              </a:solidFill>
              <a:latin typeface="Calibri" panose="020F0502020204030204" pitchFamily="34" charset="0"/>
              <a:cs typeface="Calibri" panose="020F0502020204030204" pitchFamily="34" charset="0"/>
            </a:endParaRPr>
          </a:p>
          <a:p>
            <a:pPr>
              <a:buFont typeface="+mj-lt"/>
              <a:buAutoNum type="arabicPeriod"/>
            </a:pPr>
            <a:r>
              <a:rPr lang="en-US" sz="1400" dirty="0">
                <a:latin typeface="Calibri" panose="020F0502020204030204" pitchFamily="34" charset="0"/>
                <a:cs typeface="Calibri" panose="020F0502020204030204" pitchFamily="34" charset="0"/>
              </a:rPr>
              <a:t>Eliminate Re-Entry Program funding ($100,000)</a:t>
            </a:r>
          </a:p>
          <a:p>
            <a:pPr>
              <a:buFont typeface="+mj-lt"/>
              <a:buAutoNum type="arabicPeriod"/>
            </a:pPr>
            <a:r>
              <a:rPr lang="en-US" sz="1400" dirty="0" smtClean="0">
                <a:latin typeface="Calibri" panose="020F0502020204030204" pitchFamily="34" charset="0"/>
                <a:cs typeface="Calibri" panose="020F0502020204030204" pitchFamily="34" charset="0"/>
              </a:rPr>
              <a:t>Ask </a:t>
            </a:r>
            <a:r>
              <a:rPr lang="en-US" sz="1400" dirty="0">
                <a:latin typeface="Calibri" panose="020F0502020204030204" pitchFamily="34" charset="0"/>
                <a:cs typeface="Calibri" panose="020F0502020204030204" pitchFamily="34" charset="0"/>
              </a:rPr>
              <a:t>department operating budgets to demonstrate a bottom line 4% reduction (holding vacancies, programs, equipment, etc.) ($1.62m)</a:t>
            </a:r>
          </a:p>
          <a:p>
            <a:pPr>
              <a:buFont typeface="+mj-lt"/>
              <a:buAutoNum type="arabicPeriod"/>
            </a:pPr>
            <a:r>
              <a:rPr lang="en-US" sz="1400" dirty="0">
                <a:latin typeface="Calibri" panose="020F0502020204030204" pitchFamily="34" charset="0"/>
                <a:cs typeface="Calibri" panose="020F0502020204030204" pitchFamily="34" charset="0"/>
              </a:rPr>
              <a:t>Recommend 2021 budget guidelines at a 2% increase to the salary schedule ranges and 2% across-the-board + 1/2% merit increases for non-bargaining unit employees, which will address compression and maintain consistency with bargaining unit contract increases (cost is $162,180) </a:t>
            </a:r>
          </a:p>
          <a:p>
            <a:pPr>
              <a:buFont typeface="+mj-lt"/>
              <a:buAutoNum type="arabicPeriod"/>
            </a:pPr>
            <a:r>
              <a:rPr lang="en-US" sz="1400" dirty="0" smtClean="0">
                <a:latin typeface="Calibri" panose="020F0502020204030204" pitchFamily="34" charset="0"/>
                <a:cs typeface="Calibri" panose="020F0502020204030204" pitchFamily="34" charset="0"/>
              </a:rPr>
              <a:t>All </a:t>
            </a:r>
            <a:r>
              <a:rPr lang="en-US" sz="1400" dirty="0">
                <a:latin typeface="Calibri" panose="020F0502020204030204" pitchFamily="34" charset="0"/>
                <a:cs typeface="Calibri" panose="020F0502020204030204" pitchFamily="34" charset="0"/>
              </a:rPr>
              <a:t>general fund staff take 1 furlough day and equivalent elected officials contribution ($94,000)</a:t>
            </a:r>
          </a:p>
          <a:p>
            <a:pPr>
              <a:buFont typeface="+mj-lt"/>
              <a:buAutoNum type="arabicPeriod"/>
            </a:pPr>
            <a:endParaRPr 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5704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89" y="500457"/>
            <a:ext cx="8798013" cy="1429943"/>
          </a:xfrm>
        </p:spPr>
        <p:txBody>
          <a:bodyPr/>
          <a:lstStyle/>
          <a:p>
            <a:r>
              <a:rPr lang="en-US" dirty="0"/>
              <a:t>Office of the County Executive</a:t>
            </a:r>
            <a:br>
              <a:rPr lang="en-US" dirty="0"/>
            </a:br>
            <a:r>
              <a:rPr lang="en-US" sz="1800" b="1" dirty="0">
                <a:solidFill>
                  <a:schemeClr val="accent2">
                    <a:lumMod val="75000"/>
                  </a:schemeClr>
                </a:solidFill>
              </a:rPr>
              <a:t>Statutory responsibilities – County Administration &amp; Services</a:t>
            </a:r>
          </a:p>
        </p:txBody>
      </p:sp>
      <p:sp>
        <p:nvSpPr>
          <p:cNvPr id="3" name="Content Placeholder 2"/>
          <p:cNvSpPr>
            <a:spLocks noGrp="1"/>
          </p:cNvSpPr>
          <p:nvPr>
            <p:ph sz="half" idx="1"/>
          </p:nvPr>
        </p:nvSpPr>
        <p:spPr>
          <a:xfrm>
            <a:off x="317454" y="1565753"/>
            <a:ext cx="4555172" cy="5242143"/>
          </a:xfrm>
        </p:spPr>
        <p:txBody>
          <a:bodyPr>
            <a:normAutofit/>
          </a:bodyPr>
          <a:lstStyle/>
          <a:p>
            <a:pPr marL="0" indent="0">
              <a:buNone/>
            </a:pPr>
            <a:r>
              <a:rPr lang="en-US" b="1" dirty="0"/>
              <a:t>County Administration </a:t>
            </a:r>
            <a:r>
              <a:rPr lang="en-US" dirty="0"/>
              <a:t>– </a:t>
            </a:r>
            <a:r>
              <a:rPr lang="en-US" u="sng" dirty="0"/>
              <a:t>executes the Board’s resolutions</a:t>
            </a:r>
            <a:r>
              <a:rPr lang="en-US" dirty="0"/>
              <a:t> through day-to-day coordination with and support for all elected county officials. </a:t>
            </a:r>
          </a:p>
          <a:p>
            <a:pPr lvl="1">
              <a:buFont typeface="Wingdings" panose="05000000000000000000" pitchFamily="2" charset="2"/>
              <a:buChar char="§"/>
            </a:pPr>
            <a:r>
              <a:rPr lang="en-US" dirty="0"/>
              <a:t>Administrative, facilities and IT support </a:t>
            </a:r>
          </a:p>
          <a:p>
            <a:pPr marL="685800" lvl="1">
              <a:buFont typeface="Wingdings" panose="05000000000000000000" pitchFamily="2" charset="2"/>
              <a:buChar char="§"/>
            </a:pPr>
            <a:r>
              <a:rPr lang="en-US" dirty="0"/>
              <a:t>Orientation for new appointed county officials </a:t>
            </a:r>
          </a:p>
          <a:p>
            <a:pPr marL="685800" lvl="1">
              <a:buFont typeface="Wingdings" panose="05000000000000000000" pitchFamily="2" charset="2"/>
              <a:buChar char="§"/>
            </a:pPr>
            <a:r>
              <a:rPr lang="en-US" dirty="0"/>
              <a:t>Significant training and staffing support for Treasurer’s Office</a:t>
            </a:r>
          </a:p>
          <a:p>
            <a:pPr marL="0" indent="0">
              <a:buNone/>
            </a:pPr>
            <a:r>
              <a:rPr lang="en-US" dirty="0"/>
              <a:t>Oversight of departments not under other officials (see diagram)</a:t>
            </a:r>
          </a:p>
          <a:p>
            <a:pPr marL="0" indent="0">
              <a:buNone/>
            </a:pPr>
            <a:r>
              <a:rPr lang="en-US" dirty="0"/>
              <a:t>Other duties: </a:t>
            </a:r>
            <a:r>
              <a:rPr lang="en-US" sz="1600" dirty="0"/>
              <a:t>FOIA Officer, Liquor Commissioner, Aggregate Utility Program Oversight, Public Information Officer</a:t>
            </a:r>
          </a:p>
        </p:txBody>
      </p:sp>
      <p:sp>
        <p:nvSpPr>
          <p:cNvPr id="11" name="Arrow: Bent 10">
            <a:extLst>
              <a:ext uri="{FF2B5EF4-FFF2-40B4-BE49-F238E27FC236}">
                <a16:creationId xmlns:a16="http://schemas.microsoft.com/office/drawing/2014/main" id="{09ABCB57-33AF-45AB-9571-2E6F47B3A871}"/>
              </a:ext>
            </a:extLst>
          </p:cNvPr>
          <p:cNvSpPr/>
          <p:nvPr/>
        </p:nvSpPr>
        <p:spPr>
          <a:xfrm rot="5400000" flipH="1">
            <a:off x="8957237" y="1892557"/>
            <a:ext cx="1739727" cy="2541919"/>
          </a:xfrm>
          <a:prstGeom prst="bentArrow">
            <a:avLst>
              <a:gd name="adj1" fmla="val 8276"/>
              <a:gd name="adj2" fmla="val 17495"/>
              <a:gd name="adj3" fmla="val 20069"/>
              <a:gd name="adj4" fmla="val 43750"/>
            </a:avLst>
          </a:prstGeom>
          <a:gradFill flip="none" rotWithShape="1">
            <a:gsLst>
              <a:gs pos="0">
                <a:srgbClr val="286D9F">
                  <a:tint val="66000"/>
                  <a:satMod val="160000"/>
                </a:srgbClr>
              </a:gs>
              <a:gs pos="50000">
                <a:srgbClr val="286D9F">
                  <a:tint val="44500"/>
                  <a:satMod val="160000"/>
                </a:srgbClr>
              </a:gs>
              <a:gs pos="100000">
                <a:srgbClr val="286D9F">
                  <a:tint val="23500"/>
                  <a:satMod val="160000"/>
                </a:srgbClr>
              </a:gs>
            </a:gsLst>
            <a:path path="circle">
              <a:fillToRect t="100000" r="100000"/>
            </a:path>
            <a:tileRect l="-100000" b="-100000"/>
          </a:gra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4129247592"/>
              </p:ext>
            </p:extLst>
          </p:nvPr>
        </p:nvGraphicFramePr>
        <p:xfrm>
          <a:off x="4971009" y="1185499"/>
          <a:ext cx="5507269" cy="554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Group 5">
            <a:extLst>
              <a:ext uri="{FF2B5EF4-FFF2-40B4-BE49-F238E27FC236}">
                <a16:creationId xmlns:a16="http://schemas.microsoft.com/office/drawing/2014/main" id="{CD62635A-66B9-4516-8B8C-2CB44CBB0573}"/>
              </a:ext>
            </a:extLst>
          </p:cNvPr>
          <p:cNvGrpSpPr/>
          <p:nvPr/>
        </p:nvGrpSpPr>
        <p:grpSpPr>
          <a:xfrm>
            <a:off x="9577270" y="199347"/>
            <a:ext cx="2454626" cy="2094307"/>
            <a:chOff x="1523019" y="1789833"/>
            <a:chExt cx="2274956" cy="1967929"/>
          </a:xfrm>
          <a:solidFill>
            <a:srgbClr val="286D9F"/>
          </a:solidFill>
        </p:grpSpPr>
        <p:sp>
          <p:nvSpPr>
            <p:cNvPr id="7" name="Hexagon 6">
              <a:extLst>
                <a:ext uri="{FF2B5EF4-FFF2-40B4-BE49-F238E27FC236}">
                  <a16:creationId xmlns:a16="http://schemas.microsoft.com/office/drawing/2014/main" id="{84A71E6E-0585-401B-A6E0-E89298FA5A0C}"/>
                </a:ext>
              </a:extLst>
            </p:cNvPr>
            <p:cNvSpPr/>
            <p:nvPr/>
          </p:nvSpPr>
          <p:spPr>
            <a:xfrm>
              <a:off x="1523019" y="1789833"/>
              <a:ext cx="2274956" cy="1967929"/>
            </a:xfrm>
            <a:prstGeom prst="hexagon">
              <a:avLst>
                <a:gd name="adj" fmla="val 28570"/>
                <a:gd name="vf" fmla="val 115470"/>
              </a:avLst>
            </a:prstGeom>
            <a:solidFill>
              <a:schemeClr val="accent5">
                <a:lumMod val="40000"/>
                <a:lumOff val="6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Hexagon 4">
              <a:extLst>
                <a:ext uri="{FF2B5EF4-FFF2-40B4-BE49-F238E27FC236}">
                  <a16:creationId xmlns:a16="http://schemas.microsoft.com/office/drawing/2014/main" id="{A341A5B0-FAA3-4818-9D7C-F9F720F9104E}"/>
                </a:ext>
              </a:extLst>
            </p:cNvPr>
            <p:cNvSpPr txBox="1"/>
            <p:nvPr/>
          </p:nvSpPr>
          <p:spPr>
            <a:xfrm>
              <a:off x="1690311" y="2115946"/>
              <a:ext cx="2008386" cy="1315703"/>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lvl="0" algn="ctr"/>
              <a:r>
                <a:rPr lang="en-US" sz="1400" b="1" dirty="0">
                  <a:solidFill>
                    <a:schemeClr val="tx1"/>
                  </a:solidFill>
                </a:rPr>
                <a:t>Payroll</a:t>
              </a:r>
              <a:endParaRPr lang="en-US" sz="1400" dirty="0">
                <a:solidFill>
                  <a:schemeClr val="tx1"/>
                </a:solidFill>
              </a:endParaRPr>
            </a:p>
            <a:p>
              <a:pPr lvl="0" algn="ctr"/>
              <a:r>
                <a:rPr lang="en-US" sz="1400" b="1" dirty="0">
                  <a:solidFill>
                    <a:schemeClr val="tx1"/>
                  </a:solidFill>
                </a:rPr>
                <a:t>Human Resources</a:t>
              </a:r>
              <a:endParaRPr lang="en-US" sz="1400" dirty="0">
                <a:solidFill>
                  <a:schemeClr val="tx1"/>
                </a:solidFill>
              </a:endParaRPr>
            </a:p>
            <a:p>
              <a:pPr lvl="0" algn="ctr"/>
              <a:r>
                <a:rPr lang="en-US" sz="1400" b="1" dirty="0">
                  <a:solidFill>
                    <a:schemeClr val="tx1"/>
                  </a:solidFill>
                </a:rPr>
                <a:t>Risk Management</a:t>
              </a:r>
              <a:endParaRPr lang="en-US" sz="1400" dirty="0">
                <a:solidFill>
                  <a:schemeClr val="tx1"/>
                </a:solidFill>
              </a:endParaRPr>
            </a:p>
            <a:p>
              <a:pPr lvl="0" algn="ctr"/>
              <a:r>
                <a:rPr lang="en-US" sz="1400" b="1" dirty="0">
                  <a:solidFill>
                    <a:schemeClr val="tx1"/>
                  </a:solidFill>
                </a:rPr>
                <a:t>Information Technology Purchasing</a:t>
              </a:r>
              <a:endParaRPr lang="en-US" sz="1400" dirty="0">
                <a:solidFill>
                  <a:schemeClr val="tx1"/>
                </a:solidFill>
              </a:endParaRPr>
            </a:p>
            <a:p>
              <a:pPr lvl="0" algn="ctr"/>
              <a:r>
                <a:rPr lang="en-US" sz="1400" b="1" dirty="0">
                  <a:solidFill>
                    <a:schemeClr val="tx1"/>
                  </a:solidFill>
                </a:rPr>
                <a:t>Budgeting</a:t>
              </a:r>
              <a:endParaRPr lang="en-US" sz="1400" dirty="0">
                <a:solidFill>
                  <a:schemeClr val="tx1"/>
                </a:solidFill>
              </a:endParaRPr>
            </a:p>
            <a:p>
              <a:pPr lvl="0" algn="ctr"/>
              <a:r>
                <a:rPr lang="en-US" sz="1400" b="1" dirty="0">
                  <a:solidFill>
                    <a:schemeClr val="tx1"/>
                  </a:solidFill>
                </a:rPr>
                <a:t>Facilities</a:t>
              </a:r>
              <a:endParaRPr lang="en-US" sz="1400" dirty="0">
                <a:solidFill>
                  <a:schemeClr val="tx1"/>
                </a:solidFill>
              </a:endParaRPr>
            </a:p>
          </p:txBody>
        </p:sp>
      </p:grpSp>
      <p:sp>
        <p:nvSpPr>
          <p:cNvPr id="10" name="Slide Number Placeholder 9">
            <a:extLst>
              <a:ext uri="{FF2B5EF4-FFF2-40B4-BE49-F238E27FC236}">
                <a16:creationId xmlns:a16="http://schemas.microsoft.com/office/drawing/2014/main" id="{C5C44F78-2515-4C46-95B6-AC869E066665}"/>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2</a:t>
            </a:fld>
            <a:endParaRPr lang="en-US" sz="1400" dirty="0">
              <a:solidFill>
                <a:srgbClr val="286D9F"/>
              </a:solidFill>
            </a:endParaRPr>
          </a:p>
        </p:txBody>
      </p:sp>
      <p:sp>
        <p:nvSpPr>
          <p:cNvPr id="4" name="TextBox 3"/>
          <p:cNvSpPr txBox="1"/>
          <p:nvPr/>
        </p:nvSpPr>
        <p:spPr>
          <a:xfrm>
            <a:off x="8693063" y="5987441"/>
            <a:ext cx="3231713" cy="584775"/>
          </a:xfrm>
          <a:prstGeom prst="rect">
            <a:avLst/>
          </a:prstGeom>
          <a:noFill/>
        </p:spPr>
        <p:txBody>
          <a:bodyPr wrap="square" rtlCol="0">
            <a:spAutoFit/>
          </a:bodyPr>
          <a:lstStyle/>
          <a:p>
            <a:r>
              <a:rPr lang="en-US" sz="1600" dirty="0"/>
              <a:t>Monthly service reports are in Board committee minutes</a:t>
            </a:r>
          </a:p>
        </p:txBody>
      </p:sp>
      <p:sp>
        <p:nvSpPr>
          <p:cNvPr id="9" name="Right Arrow 8"/>
          <p:cNvSpPr/>
          <p:nvPr/>
        </p:nvSpPr>
        <p:spPr>
          <a:xfrm>
            <a:off x="2990102" y="4997885"/>
            <a:ext cx="854578" cy="2923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209199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Office of the County Executive</a:t>
            </a:r>
            <a:br>
              <a:rPr lang="en-US" dirty="0"/>
            </a:br>
            <a:r>
              <a:rPr lang="en-US" sz="1800" b="1" dirty="0">
                <a:solidFill>
                  <a:schemeClr val="accent2">
                    <a:lumMod val="75000"/>
                  </a:schemeClr>
                </a:solidFill>
              </a:rPr>
              <a:t>Statutory responsibilities – County Board</a:t>
            </a:r>
            <a:endParaRPr lang="en-US" sz="1800" dirty="0">
              <a:solidFill>
                <a:schemeClr val="accent2">
                  <a:lumMod val="75000"/>
                </a:schemeClr>
              </a:solidFill>
            </a:endParaRPr>
          </a:p>
        </p:txBody>
      </p:sp>
      <p:sp>
        <p:nvSpPr>
          <p:cNvPr id="3" name="Content Placeholder 2"/>
          <p:cNvSpPr>
            <a:spLocks noGrp="1"/>
          </p:cNvSpPr>
          <p:nvPr>
            <p:ph idx="1"/>
          </p:nvPr>
        </p:nvSpPr>
        <p:spPr>
          <a:xfrm>
            <a:off x="677334" y="1800809"/>
            <a:ext cx="9393592" cy="4697754"/>
          </a:xfrm>
        </p:spPr>
        <p:txBody>
          <a:bodyPr>
            <a:normAutofit/>
          </a:bodyPr>
          <a:lstStyle/>
          <a:p>
            <a:pPr marL="0" indent="0">
              <a:buNone/>
            </a:pPr>
            <a:r>
              <a:rPr lang="en-US" b="1" dirty="0"/>
              <a:t>County Board Report – </a:t>
            </a:r>
            <a:r>
              <a:rPr lang="en-US" dirty="0"/>
              <a:t>The Executive </a:t>
            </a:r>
            <a:r>
              <a:rPr lang="en-US" u="sng" dirty="0"/>
              <a:t>annually reports to the County Board </a:t>
            </a:r>
            <a:r>
              <a:rPr lang="en-US" dirty="0"/>
              <a:t>on the affairs of the county, including its future financial needs, and </a:t>
            </a:r>
            <a:r>
              <a:rPr lang="en-US" u="sng" dirty="0"/>
              <a:t>prepares the annual county budget </a:t>
            </a:r>
            <a:r>
              <a:rPr lang="en-US" dirty="0"/>
              <a:t>for Board approval.  </a:t>
            </a:r>
            <a:br>
              <a:rPr lang="en-US" dirty="0"/>
            </a:br>
            <a:endParaRPr lang="en-US" sz="1000" dirty="0"/>
          </a:p>
          <a:p>
            <a:pPr lvl="1"/>
            <a:r>
              <a:rPr lang="en-US" dirty="0"/>
              <a:t>APRIL 23 - The Executive’s Deputy Director of Finance gave the 5-year Financial Forecast to the County Board.  </a:t>
            </a:r>
          </a:p>
          <a:p>
            <a:pPr lvl="1"/>
            <a:r>
              <a:rPr lang="en-US" dirty="0"/>
              <a:t>MAY 21 – The County Executive’s Report to the Board covers the affairs of the county since the last report and updates the Champaign County 6-year Strategic Plan that will lay the framework for 2021 budget cycle.  </a:t>
            </a:r>
          </a:p>
        </p:txBody>
      </p:sp>
      <p:sp>
        <p:nvSpPr>
          <p:cNvPr id="6" name="Slide Number Placeholder 9">
            <a:extLst>
              <a:ext uri="{FF2B5EF4-FFF2-40B4-BE49-F238E27FC236}">
                <a16:creationId xmlns:a16="http://schemas.microsoft.com/office/drawing/2014/main" id="{5376B3FF-BEE2-463B-BDBC-C214B8C3331D}"/>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3</a:t>
            </a:fld>
            <a:endParaRPr lang="en-US" sz="1400" dirty="0">
              <a:solidFill>
                <a:srgbClr val="286D9F"/>
              </a:solidFill>
            </a:endParaRPr>
          </a:p>
        </p:txBody>
      </p:sp>
      <p:sp>
        <p:nvSpPr>
          <p:cNvPr id="4" name="Rectangle 3"/>
          <p:cNvSpPr/>
          <p:nvPr/>
        </p:nvSpPr>
        <p:spPr>
          <a:xfrm>
            <a:off x="677334" y="4622197"/>
            <a:ext cx="9193175" cy="2031325"/>
          </a:xfrm>
          <a:prstGeom prst="rect">
            <a:avLst/>
          </a:prstGeom>
        </p:spPr>
        <p:txBody>
          <a:bodyPr wrap="square">
            <a:spAutoFit/>
          </a:bodyPr>
          <a:lstStyle/>
          <a:p>
            <a:r>
              <a:rPr lang="en-US" b="1" dirty="0"/>
              <a:t>Board Meetings </a:t>
            </a:r>
            <a:r>
              <a:rPr lang="en-US" dirty="0"/>
              <a:t>– The Executive </a:t>
            </a:r>
            <a:r>
              <a:rPr lang="en-US" u="sng" dirty="0"/>
              <a:t>presides over County Board meetings</a:t>
            </a:r>
            <a:r>
              <a:rPr lang="en-US" dirty="0"/>
              <a:t>. </a:t>
            </a:r>
          </a:p>
          <a:p>
            <a:r>
              <a:rPr lang="en-US" dirty="0"/>
              <a:t> </a:t>
            </a:r>
          </a:p>
          <a:p>
            <a:r>
              <a:rPr lang="en-US" b="1" dirty="0"/>
              <a:t>County Appointments – </a:t>
            </a:r>
            <a:r>
              <a:rPr lang="en-US" u="sng" dirty="0"/>
              <a:t>appoints persons to serve terms of office</a:t>
            </a:r>
            <a:r>
              <a:rPr lang="en-US" dirty="0"/>
              <a:t> on various county boards, commissions and districts, with advice &amp; consent of the County Board. Of 88 appointments, only 13 vacancies had multiple applicants.  See postings at </a:t>
            </a:r>
            <a:r>
              <a:rPr lang="en-US" dirty="0">
                <a:hlinkClick r:id="rId2">
                  <a:extLst>
                    <a:ext uri="{A12FA001-AC4F-418D-AE19-62706E023703}">
                      <ahyp:hlinkClr xmlns="" xmlns:ahyp="http://schemas.microsoft.com/office/drawing/2018/hyperlinkcolor" val="tx"/>
                    </a:ext>
                  </a:extLst>
                </a:hlinkClick>
              </a:rPr>
              <a:t>www.co.champaign.il.us/CountyExecutive/Appointments.php</a:t>
            </a:r>
            <a:r>
              <a:rPr lang="en-US" dirty="0"/>
              <a:t>.</a:t>
            </a:r>
          </a:p>
          <a:p>
            <a:r>
              <a:rPr lang="en-US" dirty="0"/>
              <a:t>    </a:t>
            </a:r>
          </a:p>
        </p:txBody>
      </p:sp>
    </p:spTree>
    <p:extLst>
      <p:ext uri="{BB962C8B-B14F-4D97-AF65-F5344CB8AC3E}">
        <p14:creationId xmlns:p14="http://schemas.microsoft.com/office/powerpoint/2010/main" val="651094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Office of the County Executive</a:t>
            </a:r>
            <a:br>
              <a:rPr lang="en-US" dirty="0"/>
            </a:br>
            <a:r>
              <a:rPr lang="en-US" sz="1800" b="1" dirty="0">
                <a:solidFill>
                  <a:schemeClr val="accent2">
                    <a:lumMod val="75000"/>
                  </a:schemeClr>
                </a:solidFill>
              </a:rPr>
              <a:t>Statutory responsibilities – Intergovernmental Partnerships</a:t>
            </a:r>
            <a:endParaRPr lang="en-US" sz="1800" dirty="0">
              <a:solidFill>
                <a:schemeClr val="accent2">
                  <a:lumMod val="75000"/>
                </a:schemeClr>
              </a:solidFill>
            </a:endParaRPr>
          </a:p>
        </p:txBody>
      </p:sp>
      <p:sp>
        <p:nvSpPr>
          <p:cNvPr id="5" name="Content Placeholder 4"/>
          <p:cNvSpPr>
            <a:spLocks noGrp="1"/>
          </p:cNvSpPr>
          <p:nvPr>
            <p:ph idx="1"/>
          </p:nvPr>
        </p:nvSpPr>
        <p:spPr>
          <a:xfrm>
            <a:off x="677333" y="1930400"/>
            <a:ext cx="9030337" cy="4852444"/>
          </a:xfrm>
        </p:spPr>
        <p:txBody>
          <a:bodyPr>
            <a:normAutofit/>
          </a:bodyPr>
          <a:lstStyle/>
          <a:p>
            <a:pPr marL="0" indent="0">
              <a:buNone/>
            </a:pPr>
            <a:r>
              <a:rPr lang="en-US" dirty="0"/>
              <a:t>Emergency Operations Center countywide response to COVID-19 pandemic issues</a:t>
            </a:r>
          </a:p>
          <a:p>
            <a:pPr marL="0" indent="0">
              <a:buNone/>
            </a:pPr>
            <a:r>
              <a:rPr lang="en-US" sz="1800" dirty="0"/>
              <a:t>New </a:t>
            </a:r>
            <a:r>
              <a:rPr lang="en-US" sz="1800" u="sng" dirty="0"/>
              <a:t>intergovernmental agreement</a:t>
            </a:r>
            <a:r>
              <a:rPr lang="en-US" sz="1800" dirty="0"/>
              <a:t> with Rantoul and the U of I that provides a capital fund to purchase COVID-19 resources.</a:t>
            </a:r>
            <a:endParaRPr lang="en-US" dirty="0"/>
          </a:p>
          <a:p>
            <a:pPr marL="0" indent="0">
              <a:buNone/>
            </a:pPr>
            <a:r>
              <a:rPr lang="en-US" sz="1800" dirty="0"/>
              <a:t>Continuing intergovernmental partnerships:</a:t>
            </a:r>
          </a:p>
          <a:p>
            <a:pPr lvl="3">
              <a:buFont typeface="Wingdings" panose="05000000000000000000" pitchFamily="2" charset="2"/>
              <a:buChar char="§"/>
            </a:pPr>
            <a:r>
              <a:rPr lang="en-US" sz="1600" dirty="0"/>
              <a:t>Willard Airport Advisory Committee</a:t>
            </a:r>
          </a:p>
          <a:p>
            <a:pPr lvl="3">
              <a:buFont typeface="Wingdings" panose="05000000000000000000" pitchFamily="2" charset="2"/>
              <a:buChar char="§"/>
            </a:pPr>
            <a:r>
              <a:rPr lang="en-US" sz="1600" dirty="0"/>
              <a:t>Local Emergency Planning Committee</a:t>
            </a:r>
          </a:p>
          <a:p>
            <a:pPr lvl="3">
              <a:buFont typeface="Wingdings" panose="05000000000000000000" pitchFamily="2" charset="2"/>
              <a:buChar char="§"/>
            </a:pPr>
            <a:r>
              <a:rPr lang="en-US" sz="1600" dirty="0"/>
              <a:t>Regional Emergency Coordination Group</a:t>
            </a:r>
          </a:p>
          <a:p>
            <a:pPr lvl="3">
              <a:buFont typeface="Wingdings" panose="05000000000000000000" pitchFamily="2" charset="2"/>
              <a:buChar char="§"/>
            </a:pPr>
            <a:r>
              <a:rPr lang="en-US" sz="1600" dirty="0"/>
              <a:t>METCAD-911 Board</a:t>
            </a:r>
          </a:p>
          <a:p>
            <a:pPr lvl="3">
              <a:buFont typeface="Wingdings" panose="05000000000000000000" pitchFamily="2" charset="2"/>
              <a:buChar char="§"/>
            </a:pPr>
            <a:r>
              <a:rPr lang="en-US" sz="1600" dirty="0"/>
              <a:t>Metropolitan Intergovernmental Council</a:t>
            </a:r>
          </a:p>
          <a:p>
            <a:pPr lvl="3">
              <a:buFont typeface="Wingdings" panose="05000000000000000000" pitchFamily="2" charset="2"/>
              <a:buChar char="§"/>
            </a:pPr>
            <a:r>
              <a:rPr lang="en-US" sz="1600" dirty="0"/>
              <a:t>Workforce Innovation and Opportunities Area 17 (5-county area)</a:t>
            </a:r>
          </a:p>
          <a:p>
            <a:pPr lvl="3">
              <a:buFont typeface="Wingdings" panose="05000000000000000000" pitchFamily="2" charset="2"/>
              <a:buChar char="§"/>
            </a:pPr>
            <a:r>
              <a:rPr lang="en-US" sz="1600" dirty="0"/>
              <a:t>Central Illinois Land Bank Authority (3-county area)</a:t>
            </a:r>
          </a:p>
          <a:p>
            <a:pPr lvl="1"/>
            <a:endParaRPr lang="en-US" dirty="0"/>
          </a:p>
        </p:txBody>
      </p:sp>
      <p:sp>
        <p:nvSpPr>
          <p:cNvPr id="6" name="Slide Number Placeholder 9">
            <a:extLst>
              <a:ext uri="{FF2B5EF4-FFF2-40B4-BE49-F238E27FC236}">
                <a16:creationId xmlns:a16="http://schemas.microsoft.com/office/drawing/2014/main" id="{0A1AD637-24FE-4E44-8368-1509D0C970D5}"/>
              </a:ext>
            </a:extLst>
          </p:cNvPr>
          <p:cNvSpPr>
            <a:spLocks noGrp="1"/>
          </p:cNvSpPr>
          <p:nvPr>
            <p:ph type="sldNum" sz="quarter" idx="12"/>
          </p:nvPr>
        </p:nvSpPr>
        <p:spPr>
          <a:xfrm>
            <a:off x="11594421" y="6510459"/>
            <a:ext cx="683339" cy="365125"/>
          </a:xfrm>
        </p:spPr>
        <p:txBody>
          <a:bodyPr/>
          <a:lstStyle/>
          <a:p>
            <a:fld id="{519954A3-9DFD-4C44-94BA-B95130A3BA1C}" type="slidenum">
              <a:rPr lang="en-US" sz="1400" smtClean="0">
                <a:solidFill>
                  <a:srgbClr val="286D9F"/>
                </a:solidFill>
              </a:rPr>
              <a:t>4</a:t>
            </a:fld>
            <a:endParaRPr lang="en-US" sz="1400" dirty="0">
              <a:solidFill>
                <a:srgbClr val="286D9F"/>
              </a:solidFill>
            </a:endParaRPr>
          </a:p>
        </p:txBody>
      </p:sp>
    </p:spTree>
    <p:extLst>
      <p:ext uri="{BB962C8B-B14F-4D97-AF65-F5344CB8AC3E}">
        <p14:creationId xmlns:p14="http://schemas.microsoft.com/office/powerpoint/2010/main" val="901935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3151" y="526093"/>
            <a:ext cx="9419571" cy="1691014"/>
          </a:xfrm>
        </p:spPr>
        <p:txBody>
          <a:bodyPr>
            <a:normAutofit fontScale="90000"/>
          </a:bodyPr>
          <a:lstStyle/>
          <a:p>
            <a:pPr algn="ctr"/>
            <a:r>
              <a:rPr lang="en-US" sz="4000" dirty="0"/>
              <a:t>Office of the County Executive</a:t>
            </a:r>
            <a:r>
              <a:rPr lang="en-US" dirty="0"/>
              <a:t/>
            </a:r>
            <a:br>
              <a:rPr lang="en-US" dirty="0"/>
            </a:br>
            <a:r>
              <a:rPr lang="en-US" sz="2000" b="1" dirty="0">
                <a:solidFill>
                  <a:schemeClr val="accent2">
                    <a:lumMod val="75000"/>
                  </a:schemeClr>
                </a:solidFill>
              </a:rPr>
              <a:t>Statutory responsibilities - </a:t>
            </a:r>
            <a:r>
              <a:rPr lang="en-US" sz="2000" b="1" dirty="0">
                <a:solidFill>
                  <a:schemeClr val="tx1"/>
                </a:solidFill>
              </a:rPr>
              <a:t>Economic Development </a:t>
            </a:r>
            <a:r>
              <a:rPr lang="en-US" sz="1800" b="1" dirty="0">
                <a:solidFill>
                  <a:schemeClr val="tx1"/>
                </a:solidFill>
              </a:rPr>
              <a:t/>
            </a:r>
            <a:br>
              <a:rPr lang="en-US" sz="1800" b="1" dirty="0">
                <a:solidFill>
                  <a:schemeClr val="tx1"/>
                </a:solidFill>
              </a:rPr>
            </a:br>
            <a:r>
              <a:rPr lang="en-US" sz="1800" b="1" dirty="0">
                <a:solidFill>
                  <a:schemeClr val="tx1"/>
                </a:solidFill>
              </a:rPr>
              <a:t/>
            </a:r>
            <a:br>
              <a:rPr lang="en-US" sz="1800" b="1" dirty="0">
                <a:solidFill>
                  <a:schemeClr val="tx1"/>
                </a:solidFill>
              </a:rPr>
            </a:br>
            <a:r>
              <a:rPr lang="en-US" sz="1800" b="1" dirty="0">
                <a:solidFill>
                  <a:schemeClr val="tx1"/>
                </a:solidFill>
              </a:rPr>
              <a:t>The Executive </a:t>
            </a:r>
            <a:r>
              <a:rPr lang="en-US" sz="1800" b="1" u="sng" dirty="0">
                <a:solidFill>
                  <a:schemeClr val="tx1"/>
                </a:solidFill>
              </a:rPr>
              <a:t>represents the County</a:t>
            </a:r>
            <a:r>
              <a:rPr lang="en-US" sz="1800" b="1" dirty="0">
                <a:solidFill>
                  <a:schemeClr val="tx1"/>
                </a:solidFill>
              </a:rPr>
              <a:t> in promoting economic growth and a thriving community.</a:t>
            </a:r>
            <a:endParaRPr lang="en-US" sz="18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00639794"/>
              </p:ext>
            </p:extLst>
          </p:nvPr>
        </p:nvGraphicFramePr>
        <p:xfrm>
          <a:off x="677863" y="2360815"/>
          <a:ext cx="8596312" cy="40067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9">
            <a:extLst>
              <a:ext uri="{FF2B5EF4-FFF2-40B4-BE49-F238E27FC236}">
                <a16:creationId xmlns:a16="http://schemas.microsoft.com/office/drawing/2014/main" id="{99F48155-2DC3-446F-84C0-D688B123B9D9}"/>
              </a:ext>
            </a:extLst>
          </p:cNvPr>
          <p:cNvSpPr>
            <a:spLocks noGrp="1"/>
          </p:cNvSpPr>
          <p:nvPr>
            <p:ph type="sldNum" sz="quarter" idx="12"/>
          </p:nvPr>
        </p:nvSpPr>
        <p:spPr>
          <a:xfrm>
            <a:off x="11594421" y="6510459"/>
            <a:ext cx="683339" cy="365125"/>
          </a:xfrm>
        </p:spPr>
        <p:txBody>
          <a:bodyPr/>
          <a:lstStyle/>
          <a:p>
            <a:fld id="{519954A3-9DFD-4C44-94BA-B95130A3BA1C}" type="slidenum">
              <a:rPr lang="en-US" sz="1400" smtClean="0">
                <a:solidFill>
                  <a:srgbClr val="286D9F"/>
                </a:solidFill>
              </a:rPr>
              <a:t>5</a:t>
            </a:fld>
            <a:endParaRPr lang="en-US" sz="1400" dirty="0">
              <a:solidFill>
                <a:srgbClr val="286D9F"/>
              </a:solidFill>
            </a:endParaRPr>
          </a:p>
        </p:txBody>
      </p:sp>
    </p:spTree>
    <p:extLst>
      <p:ext uri="{BB962C8B-B14F-4D97-AF65-F5344CB8AC3E}">
        <p14:creationId xmlns:p14="http://schemas.microsoft.com/office/powerpoint/2010/main" val="3419439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854973" cy="1320800"/>
          </a:xfrm>
        </p:spPr>
        <p:txBody>
          <a:bodyPr>
            <a:normAutofit fontScale="90000"/>
          </a:bodyPr>
          <a:lstStyle/>
          <a:p>
            <a:pPr algn="r"/>
            <a:r>
              <a:rPr lang="en-US" dirty="0"/>
              <a:t>Champaign County Infrastructure - Facilities</a:t>
            </a:r>
            <a:br>
              <a:rPr lang="en-US" dirty="0"/>
            </a:br>
            <a:r>
              <a:rPr lang="en-US" sz="2000" b="1" dirty="0">
                <a:solidFill>
                  <a:schemeClr val="accent2">
                    <a:lumMod val="75000"/>
                  </a:schemeClr>
                </a:solidFill>
              </a:rPr>
              <a:t>County Facilities Inventory</a:t>
            </a:r>
            <a:endParaRPr lang="en-US" sz="2000" dirty="0">
              <a:solidFill>
                <a:schemeClr val="accent2">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6482661"/>
              </p:ext>
            </p:extLst>
          </p:nvPr>
        </p:nvGraphicFramePr>
        <p:xfrm>
          <a:off x="6096000" y="2116983"/>
          <a:ext cx="5140038" cy="981456"/>
        </p:xfrm>
        <a:graphic>
          <a:graphicData uri="http://schemas.openxmlformats.org/drawingml/2006/table">
            <a:tbl>
              <a:tblPr firstRow="1" firstCol="1" bandRow="1">
                <a:tableStyleId>{5C22544A-7EE6-4342-B048-85BDC9FD1C3A}</a:tableStyleId>
              </a:tblPr>
              <a:tblGrid>
                <a:gridCol w="2255379">
                  <a:extLst>
                    <a:ext uri="{9D8B030D-6E8A-4147-A177-3AD203B41FA5}">
                      <a16:colId xmlns:a16="http://schemas.microsoft.com/office/drawing/2014/main" val="1658386684"/>
                    </a:ext>
                  </a:extLst>
                </a:gridCol>
                <a:gridCol w="1732084">
                  <a:extLst>
                    <a:ext uri="{9D8B030D-6E8A-4147-A177-3AD203B41FA5}">
                      <a16:colId xmlns:a16="http://schemas.microsoft.com/office/drawing/2014/main" val="3919643343"/>
                    </a:ext>
                  </a:extLst>
                </a:gridCol>
                <a:gridCol w="1152575">
                  <a:extLst>
                    <a:ext uri="{9D8B030D-6E8A-4147-A177-3AD203B41FA5}">
                      <a16:colId xmlns:a16="http://schemas.microsoft.com/office/drawing/2014/main" val="3183990337"/>
                    </a:ext>
                  </a:extLst>
                </a:gridCol>
              </a:tblGrid>
              <a:tr h="232354">
                <a:tc>
                  <a:txBody>
                    <a:bodyPr/>
                    <a:lstStyle/>
                    <a:p>
                      <a:pPr marL="0" marR="0" algn="l">
                        <a:lnSpc>
                          <a:spcPct val="115000"/>
                        </a:lnSpc>
                        <a:spcBef>
                          <a:spcPts val="0"/>
                        </a:spcBef>
                        <a:spcAft>
                          <a:spcPts val="0"/>
                        </a:spcAft>
                      </a:pPr>
                      <a:r>
                        <a:rPr lang="en-US" sz="1400" u="sng" dirty="0">
                          <a:solidFill>
                            <a:schemeClr val="tx1"/>
                          </a:solidFill>
                          <a:effectLst/>
                        </a:rPr>
                        <a:t>Building Name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u="sng" dirty="0">
                          <a:solidFill>
                            <a:schemeClr val="tx1"/>
                          </a:solidFill>
                          <a:effectLst/>
                        </a:rPr>
                        <a:t>Address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u="sng" dirty="0">
                          <a:solidFill>
                            <a:schemeClr val="tx1"/>
                          </a:solidFill>
                          <a:effectLst/>
                        </a:rPr>
                        <a:t>Total Sq. Ft.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4031541580"/>
                  </a:ext>
                </a:extLst>
              </a:tr>
              <a:tr h="193627">
                <a:tc>
                  <a:txBody>
                    <a:bodyPr/>
                    <a:lstStyle/>
                    <a:p>
                      <a:pPr marL="0" marR="0" algn="l">
                        <a:lnSpc>
                          <a:spcPct val="115000"/>
                        </a:lnSpc>
                        <a:spcBef>
                          <a:spcPts val="0"/>
                        </a:spcBef>
                        <a:spcAft>
                          <a:spcPts val="0"/>
                        </a:spcAft>
                      </a:pPr>
                      <a:r>
                        <a:rPr lang="en-US" sz="1400" dirty="0">
                          <a:solidFill>
                            <a:schemeClr val="tx1"/>
                          </a:solidFill>
                          <a:effectLst/>
                        </a:rPr>
                        <a:t>Courthouse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46,839</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249678858"/>
                  </a:ext>
                </a:extLst>
              </a:tr>
              <a:tr h="193627">
                <a:tc>
                  <a:txBody>
                    <a:bodyPr/>
                    <a:lstStyle/>
                    <a:p>
                      <a:pPr marL="0" marR="0" algn="l">
                        <a:lnSpc>
                          <a:spcPct val="115000"/>
                        </a:lnSpc>
                        <a:spcBef>
                          <a:spcPts val="0"/>
                        </a:spcBef>
                        <a:spcAft>
                          <a:spcPts val="0"/>
                        </a:spcAft>
                      </a:pPr>
                      <a:r>
                        <a:rPr lang="en-US" sz="1400" dirty="0">
                          <a:solidFill>
                            <a:schemeClr val="tx1"/>
                          </a:solidFill>
                          <a:effectLst/>
                        </a:rPr>
                        <a:t>Courthouse Addition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u="sng" dirty="0">
                          <a:solidFill>
                            <a:schemeClr val="tx1"/>
                          </a:solidFill>
                          <a:effectLst/>
                        </a:rPr>
                        <a:t>99,500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4143454391"/>
                  </a:ext>
                </a:extLst>
              </a:tr>
              <a:tr h="193627">
                <a:tc>
                  <a:txBody>
                    <a:bodyPr/>
                    <a:lstStyle/>
                    <a:p>
                      <a:pPr marL="0" marR="0" algn="l">
                        <a:lnSpc>
                          <a:spcPct val="115000"/>
                        </a:lnSpc>
                        <a:spcBef>
                          <a:spcPts val="0"/>
                        </a:spcBef>
                        <a:spcAft>
                          <a:spcPts val="0"/>
                        </a:spcAft>
                      </a:pPr>
                      <a:r>
                        <a:rPr lang="en-US"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b="1" dirty="0">
                          <a:solidFill>
                            <a:schemeClr val="tx1"/>
                          </a:solidFill>
                          <a:effectLst/>
                        </a:rPr>
                        <a:t>146,339</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109543143"/>
                  </a:ext>
                </a:extLst>
              </a:tr>
            </a:tbl>
          </a:graphicData>
        </a:graphic>
      </p:graphicFrame>
      <p:sp>
        <p:nvSpPr>
          <p:cNvPr id="7" name="Slide Number Placeholder 9">
            <a:extLst>
              <a:ext uri="{FF2B5EF4-FFF2-40B4-BE49-F238E27FC236}">
                <a16:creationId xmlns:a16="http://schemas.microsoft.com/office/drawing/2014/main" id="{E57F25B6-7D41-47C5-AE87-5769800BFDF5}"/>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6</a:t>
            </a:fld>
            <a:endParaRPr lang="en-US" sz="1400" dirty="0">
              <a:solidFill>
                <a:srgbClr val="286D9F"/>
              </a:solidFill>
            </a:endParaRPr>
          </a:p>
        </p:txBody>
      </p:sp>
      <p:graphicFrame>
        <p:nvGraphicFramePr>
          <p:cNvPr id="8" name="Content Placeholder 3">
            <a:extLst>
              <a:ext uri="{FF2B5EF4-FFF2-40B4-BE49-F238E27FC236}">
                <a16:creationId xmlns:a16="http://schemas.microsoft.com/office/drawing/2014/main" id="{A9A90FB6-12B6-4EFA-BD56-708189D8CDB7}"/>
              </a:ext>
            </a:extLst>
          </p:cNvPr>
          <p:cNvGraphicFramePr>
            <a:graphicFrameLocks/>
          </p:cNvGraphicFramePr>
          <p:nvPr>
            <p:extLst>
              <p:ext uri="{D42A27DB-BD31-4B8C-83A1-F6EECF244321}">
                <p14:modId xmlns:p14="http://schemas.microsoft.com/office/powerpoint/2010/main" val="372281674"/>
              </p:ext>
            </p:extLst>
          </p:nvPr>
        </p:nvGraphicFramePr>
        <p:xfrm>
          <a:off x="448407" y="1377867"/>
          <a:ext cx="5490042" cy="5152644"/>
        </p:xfrm>
        <a:graphic>
          <a:graphicData uri="http://schemas.openxmlformats.org/drawingml/2006/table">
            <a:tbl>
              <a:tblPr firstRow="1" firstCol="1" bandRow="1">
                <a:tableStyleId>{5C22544A-7EE6-4342-B048-85BDC9FD1C3A}</a:tableStyleId>
              </a:tblPr>
              <a:tblGrid>
                <a:gridCol w="2384408">
                  <a:extLst>
                    <a:ext uri="{9D8B030D-6E8A-4147-A177-3AD203B41FA5}">
                      <a16:colId xmlns:a16="http://schemas.microsoft.com/office/drawing/2014/main" val="1658386684"/>
                    </a:ext>
                  </a:extLst>
                </a:gridCol>
                <a:gridCol w="1924154">
                  <a:extLst>
                    <a:ext uri="{9D8B030D-6E8A-4147-A177-3AD203B41FA5}">
                      <a16:colId xmlns:a16="http://schemas.microsoft.com/office/drawing/2014/main" val="3919643343"/>
                    </a:ext>
                  </a:extLst>
                </a:gridCol>
                <a:gridCol w="1181480">
                  <a:extLst>
                    <a:ext uri="{9D8B030D-6E8A-4147-A177-3AD203B41FA5}">
                      <a16:colId xmlns:a16="http://schemas.microsoft.com/office/drawing/2014/main" val="3183990337"/>
                    </a:ext>
                  </a:extLst>
                </a:gridCol>
              </a:tblGrid>
              <a:tr h="244409">
                <a:tc>
                  <a:txBody>
                    <a:bodyPr/>
                    <a:lstStyle/>
                    <a:p>
                      <a:pPr marL="0" marR="0" algn="l">
                        <a:lnSpc>
                          <a:spcPct val="115000"/>
                        </a:lnSpc>
                        <a:spcBef>
                          <a:spcPts val="0"/>
                        </a:spcBef>
                        <a:spcAft>
                          <a:spcPts val="0"/>
                        </a:spcAft>
                      </a:pPr>
                      <a:r>
                        <a:rPr lang="en-US" sz="1400" u="sng" dirty="0">
                          <a:solidFill>
                            <a:schemeClr val="tx1"/>
                          </a:solidFill>
                          <a:effectLst/>
                        </a:rPr>
                        <a:t>Building Name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u="sng" dirty="0">
                          <a:solidFill>
                            <a:schemeClr val="tx1"/>
                          </a:solidFill>
                          <a:effectLst/>
                        </a:rPr>
                        <a:t>Address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u="sng" dirty="0">
                          <a:solidFill>
                            <a:schemeClr val="tx1"/>
                          </a:solidFill>
                          <a:effectLst/>
                        </a:rPr>
                        <a:t>Total Sq. Ft.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4031541580"/>
                  </a:ext>
                </a:extLst>
              </a:tr>
              <a:tr h="244409">
                <a:tc>
                  <a:txBody>
                    <a:bodyPr/>
                    <a:lstStyle/>
                    <a:p>
                      <a:pPr marL="0" marR="0" algn="l">
                        <a:lnSpc>
                          <a:spcPct val="115000"/>
                        </a:lnSpc>
                        <a:spcBef>
                          <a:spcPts val="0"/>
                        </a:spcBef>
                        <a:spcAft>
                          <a:spcPts val="0"/>
                        </a:spcAft>
                      </a:pPr>
                      <a:r>
                        <a:rPr lang="en-US" sz="1400" dirty="0">
                          <a:solidFill>
                            <a:schemeClr val="tx1"/>
                          </a:solidFill>
                          <a:effectLst/>
                        </a:rPr>
                        <a:t>Sheriff/Correctional Cntr.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204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55,000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109543143"/>
                  </a:ext>
                </a:extLst>
              </a:tr>
              <a:tr h="244409">
                <a:tc>
                  <a:txBody>
                    <a:bodyPr/>
                    <a:lstStyle/>
                    <a:p>
                      <a:pPr marL="0" marR="0" algn="l">
                        <a:lnSpc>
                          <a:spcPct val="115000"/>
                        </a:lnSpc>
                        <a:spcBef>
                          <a:spcPts val="0"/>
                        </a:spcBef>
                        <a:spcAft>
                          <a:spcPts val="0"/>
                        </a:spcAft>
                      </a:pPr>
                      <a:r>
                        <a:rPr lang="en-US" sz="1400" dirty="0">
                          <a:solidFill>
                            <a:schemeClr val="tx1"/>
                          </a:solidFill>
                          <a:effectLst/>
                        </a:rPr>
                        <a:t>Adult Detention Facility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502 S </a:t>
                      </a:r>
                      <a:r>
                        <a:rPr lang="en-US" sz="1400" dirty="0" err="1">
                          <a:solidFill>
                            <a:schemeClr val="tx1"/>
                          </a:solidFill>
                          <a:effectLst/>
                        </a:rPr>
                        <a:t>Lierman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57,000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979427539"/>
                  </a:ext>
                </a:extLst>
              </a:tr>
              <a:tr h="244409">
                <a:tc>
                  <a:txBody>
                    <a:bodyPr/>
                    <a:lstStyle/>
                    <a:p>
                      <a:pPr marL="0" marR="0" algn="l">
                        <a:lnSpc>
                          <a:spcPct val="115000"/>
                        </a:lnSpc>
                        <a:spcBef>
                          <a:spcPts val="0"/>
                        </a:spcBef>
                        <a:spcAft>
                          <a:spcPts val="0"/>
                        </a:spcAft>
                      </a:pPr>
                      <a:r>
                        <a:rPr lang="en-US" sz="1400" dirty="0">
                          <a:solidFill>
                            <a:schemeClr val="tx1"/>
                          </a:solidFill>
                          <a:effectLst/>
                        </a:rPr>
                        <a:t>Juvenile Detention Facility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400 Art Bartell Drive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31,000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288579910"/>
                  </a:ext>
                </a:extLst>
              </a:tr>
              <a:tr h="244409">
                <a:tc>
                  <a:txBody>
                    <a:bodyPr/>
                    <a:lstStyle/>
                    <a:p>
                      <a:pPr marL="0" marR="0" algn="l">
                        <a:lnSpc>
                          <a:spcPct val="115000"/>
                        </a:lnSpc>
                        <a:spcBef>
                          <a:spcPts val="0"/>
                        </a:spcBef>
                        <a:spcAft>
                          <a:spcPts val="0"/>
                        </a:spcAft>
                      </a:pPr>
                      <a:r>
                        <a:rPr lang="en-US" sz="1400" dirty="0">
                          <a:solidFill>
                            <a:schemeClr val="tx1"/>
                          </a:solidFill>
                          <a:effectLst/>
                        </a:rPr>
                        <a:t>Brookens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1700 S Washington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93,060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418105818"/>
                  </a:ext>
                </a:extLst>
              </a:tr>
              <a:tr h="244409">
                <a:tc>
                  <a:txBody>
                    <a:bodyPr/>
                    <a:lstStyle/>
                    <a:p>
                      <a:pPr marL="0" marR="0" algn="l">
                        <a:lnSpc>
                          <a:spcPct val="115000"/>
                        </a:lnSpc>
                        <a:spcBef>
                          <a:spcPts val="0"/>
                        </a:spcBef>
                        <a:spcAft>
                          <a:spcPts val="0"/>
                        </a:spcAft>
                      </a:pPr>
                      <a:r>
                        <a:rPr lang="en-US" sz="1400" dirty="0">
                          <a:solidFill>
                            <a:schemeClr val="tx1"/>
                          </a:solidFill>
                          <a:effectLst/>
                        </a:rPr>
                        <a:t>ILEAS Training Center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144,500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3684575190"/>
                  </a:ext>
                </a:extLst>
              </a:tr>
              <a:tr h="244409">
                <a:tc>
                  <a:txBody>
                    <a:bodyPr/>
                    <a:lstStyle/>
                    <a:p>
                      <a:pPr marL="0" marR="0" algn="l">
                        <a:lnSpc>
                          <a:spcPct val="115000"/>
                        </a:lnSpc>
                        <a:spcBef>
                          <a:spcPts val="0"/>
                        </a:spcBef>
                        <a:spcAft>
                          <a:spcPts val="0"/>
                        </a:spcAft>
                      </a:pPr>
                      <a:r>
                        <a:rPr lang="en-US" sz="1400" dirty="0">
                          <a:solidFill>
                            <a:schemeClr val="tx1"/>
                          </a:solidFill>
                          <a:effectLst/>
                        </a:rPr>
                        <a:t>ILEAS Boiler House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1,200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3622845982"/>
                  </a:ext>
                </a:extLst>
              </a:tr>
              <a:tr h="244409">
                <a:tc>
                  <a:txBody>
                    <a:bodyPr/>
                    <a:lstStyle/>
                    <a:p>
                      <a:pPr marL="0" marR="0" algn="l">
                        <a:lnSpc>
                          <a:spcPct val="115000"/>
                        </a:lnSpc>
                        <a:spcBef>
                          <a:spcPts val="0"/>
                        </a:spcBef>
                        <a:spcAft>
                          <a:spcPts val="0"/>
                        </a:spcAft>
                      </a:pPr>
                      <a:r>
                        <a:rPr lang="en-US" sz="1400" dirty="0">
                          <a:solidFill>
                            <a:schemeClr val="tx1"/>
                          </a:solidFill>
                          <a:effectLst/>
                        </a:rPr>
                        <a:t>Highway Garage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240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126475885"/>
                  </a:ext>
                </a:extLst>
              </a:tr>
              <a:tr h="244409">
                <a:tc>
                  <a:txBody>
                    <a:bodyPr/>
                    <a:lstStyle/>
                    <a:p>
                      <a:pPr marL="0" marR="0" algn="l">
                        <a:lnSpc>
                          <a:spcPct val="115000"/>
                        </a:lnSpc>
                        <a:spcBef>
                          <a:spcPts val="0"/>
                        </a:spcBef>
                        <a:spcAft>
                          <a:spcPts val="0"/>
                        </a:spcAft>
                      </a:pPr>
                      <a:r>
                        <a:rPr lang="en-US" sz="1400" dirty="0">
                          <a:solidFill>
                            <a:schemeClr val="tx1"/>
                          </a:solidFill>
                          <a:effectLst/>
                        </a:rPr>
                        <a:t>ESADA Garage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4,800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746735910"/>
                  </a:ext>
                </a:extLst>
              </a:tr>
              <a:tr h="244409">
                <a:tc>
                  <a:txBody>
                    <a:bodyPr/>
                    <a:lstStyle/>
                    <a:p>
                      <a:pPr marL="0" marR="0" algn="l">
                        <a:lnSpc>
                          <a:spcPct val="115000"/>
                        </a:lnSpc>
                        <a:spcBef>
                          <a:spcPts val="0"/>
                        </a:spcBef>
                        <a:spcAft>
                          <a:spcPts val="0"/>
                        </a:spcAft>
                      </a:pPr>
                      <a:r>
                        <a:rPr lang="en-US" sz="1400" dirty="0">
                          <a:solidFill>
                            <a:schemeClr val="tx1"/>
                          </a:solidFill>
                          <a:effectLst/>
                        </a:rPr>
                        <a:t>Sheriff Garage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10,800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3634723204"/>
                  </a:ext>
                </a:extLst>
              </a:tr>
              <a:tr h="244409">
                <a:tc>
                  <a:txBody>
                    <a:bodyPr/>
                    <a:lstStyle/>
                    <a:p>
                      <a:pPr marL="0" marR="0" algn="l">
                        <a:lnSpc>
                          <a:spcPct val="115000"/>
                        </a:lnSpc>
                        <a:spcBef>
                          <a:spcPts val="0"/>
                        </a:spcBef>
                        <a:spcAft>
                          <a:spcPts val="0"/>
                        </a:spcAft>
                      </a:pPr>
                      <a:r>
                        <a:rPr lang="en-US" sz="1400" dirty="0">
                          <a:solidFill>
                            <a:schemeClr val="tx1"/>
                          </a:solidFill>
                          <a:effectLst/>
                        </a:rPr>
                        <a:t>Highway Garage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6,000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110165198"/>
                  </a:ext>
                </a:extLst>
              </a:tr>
              <a:tr h="244409">
                <a:tc>
                  <a:txBody>
                    <a:bodyPr/>
                    <a:lstStyle/>
                    <a:p>
                      <a:pPr marL="0" marR="0" algn="l">
                        <a:lnSpc>
                          <a:spcPct val="115000"/>
                        </a:lnSpc>
                        <a:spcBef>
                          <a:spcPts val="0"/>
                        </a:spcBef>
                        <a:spcAft>
                          <a:spcPts val="0"/>
                        </a:spcAft>
                      </a:pPr>
                      <a:r>
                        <a:rPr lang="en-US" sz="1400" dirty="0">
                          <a:solidFill>
                            <a:schemeClr val="tx1"/>
                          </a:solidFill>
                          <a:effectLst/>
                        </a:rPr>
                        <a:t>Old Salt Building</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1,440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597037303"/>
                  </a:ext>
                </a:extLst>
              </a:tr>
              <a:tr h="244409">
                <a:tc>
                  <a:txBody>
                    <a:bodyPr/>
                    <a:lstStyle/>
                    <a:p>
                      <a:pPr marL="0" marR="0" algn="l">
                        <a:lnSpc>
                          <a:spcPct val="115000"/>
                        </a:lnSpc>
                        <a:spcBef>
                          <a:spcPts val="0"/>
                        </a:spcBef>
                        <a:spcAft>
                          <a:spcPts val="0"/>
                        </a:spcAft>
                      </a:pPr>
                      <a:r>
                        <a:rPr lang="en-US" sz="1400" dirty="0">
                          <a:solidFill>
                            <a:schemeClr val="tx1"/>
                          </a:solidFill>
                          <a:effectLst/>
                        </a:rPr>
                        <a:t>Highway Salt Dome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Rear, 1701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7,854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782050589"/>
                  </a:ext>
                </a:extLst>
              </a:tr>
              <a:tr h="244409">
                <a:tc>
                  <a:txBody>
                    <a:bodyPr/>
                    <a:lstStyle/>
                    <a:p>
                      <a:pPr marL="0" marR="0" algn="l">
                        <a:lnSpc>
                          <a:spcPct val="115000"/>
                        </a:lnSpc>
                        <a:spcBef>
                          <a:spcPts val="0"/>
                        </a:spcBef>
                        <a:spcAft>
                          <a:spcPts val="0"/>
                        </a:spcAft>
                      </a:pPr>
                      <a:r>
                        <a:rPr lang="en-US" sz="1400" dirty="0">
                          <a:solidFill>
                            <a:schemeClr val="tx1"/>
                          </a:solidFill>
                          <a:effectLst/>
                        </a:rPr>
                        <a:t>Emergency Operation Cntr.</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1905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19,600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182865308"/>
                  </a:ext>
                </a:extLst>
              </a:tr>
              <a:tr h="244409">
                <a:tc>
                  <a:txBody>
                    <a:bodyPr/>
                    <a:lstStyle/>
                    <a:p>
                      <a:pPr marL="0" marR="0" algn="l">
                        <a:lnSpc>
                          <a:spcPct val="115000"/>
                        </a:lnSpc>
                        <a:spcBef>
                          <a:spcPts val="0"/>
                        </a:spcBef>
                        <a:spcAft>
                          <a:spcPts val="0"/>
                        </a:spcAft>
                      </a:pPr>
                      <a:r>
                        <a:rPr lang="en-US" sz="1400" dirty="0">
                          <a:solidFill>
                            <a:schemeClr val="tx1"/>
                          </a:solidFill>
                          <a:effectLst/>
                        </a:rPr>
                        <a:t>Animal Control</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210 S Art Bartell Road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4,500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381455551"/>
                  </a:ext>
                </a:extLst>
              </a:tr>
              <a:tr h="244409">
                <a:tc>
                  <a:txBody>
                    <a:bodyPr/>
                    <a:lstStyle/>
                    <a:p>
                      <a:pPr marL="0" marR="0" algn="l">
                        <a:lnSpc>
                          <a:spcPct val="115000"/>
                        </a:lnSpc>
                        <a:spcBef>
                          <a:spcPts val="0"/>
                        </a:spcBef>
                        <a:spcAft>
                          <a:spcPts val="0"/>
                        </a:spcAft>
                      </a:pPr>
                      <a:r>
                        <a:rPr lang="en-US" sz="1400" dirty="0">
                          <a:solidFill>
                            <a:schemeClr val="tx1"/>
                          </a:solidFill>
                          <a:effectLst/>
                        </a:rPr>
                        <a:t>Highway Fleet Maint.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1605 E Main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43,975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868304443"/>
                  </a:ext>
                </a:extLst>
              </a:tr>
              <a:tr h="244409">
                <a:tc>
                  <a:txBody>
                    <a:bodyPr/>
                    <a:lstStyle/>
                    <a:p>
                      <a:pPr marL="0" marR="0" algn="l">
                        <a:lnSpc>
                          <a:spcPct val="115000"/>
                        </a:lnSpc>
                        <a:spcBef>
                          <a:spcPts val="0"/>
                        </a:spcBef>
                        <a:spcAft>
                          <a:spcPts val="0"/>
                        </a:spcAft>
                      </a:pPr>
                      <a:r>
                        <a:rPr lang="en-US" sz="1400" dirty="0">
                          <a:solidFill>
                            <a:schemeClr val="tx1"/>
                          </a:solidFill>
                          <a:effectLst/>
                        </a:rPr>
                        <a:t>Coroner’s Office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202 Art Bartell Road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5,750</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2141056447"/>
                  </a:ext>
                </a:extLst>
              </a:tr>
              <a:tr h="244409">
                <a:tc>
                  <a:txBody>
                    <a:bodyPr/>
                    <a:lstStyle/>
                    <a:p>
                      <a:pPr marL="0" marR="0" algn="l">
                        <a:lnSpc>
                          <a:spcPct val="115000"/>
                        </a:lnSpc>
                        <a:spcBef>
                          <a:spcPts val="0"/>
                        </a:spcBef>
                        <a:spcAft>
                          <a:spcPts val="0"/>
                        </a:spcAft>
                      </a:pPr>
                      <a:r>
                        <a:rPr lang="en-US" sz="1400" dirty="0">
                          <a:solidFill>
                            <a:schemeClr val="tx1"/>
                          </a:solidFill>
                          <a:effectLst/>
                        </a:rPr>
                        <a:t>Election Supply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202 Art Bartell Road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5,895</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962612285"/>
                  </a:ext>
                </a:extLst>
              </a:tr>
              <a:tr h="244409">
                <a:tc>
                  <a:txBody>
                    <a:bodyPr/>
                    <a:lstStyle/>
                    <a:p>
                      <a:pPr marL="0" marR="0" algn="l">
                        <a:lnSpc>
                          <a:spcPct val="115000"/>
                        </a:lnSpc>
                        <a:spcBef>
                          <a:spcPts val="0"/>
                        </a:spcBef>
                        <a:spcAft>
                          <a:spcPts val="0"/>
                        </a:spcAft>
                      </a:pPr>
                      <a:r>
                        <a:rPr lang="en-US" sz="1400" dirty="0">
                          <a:solidFill>
                            <a:schemeClr val="tx1"/>
                          </a:solidFill>
                          <a:effectLst/>
                        </a:rPr>
                        <a:t>Physical Plant Shop</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202 Art Bartell Road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dirty="0">
                          <a:solidFill>
                            <a:schemeClr val="tx1"/>
                          </a:solidFill>
                          <a:effectLst/>
                        </a:rPr>
                        <a:t>11,956</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4200939010"/>
                  </a:ext>
                </a:extLst>
              </a:tr>
              <a:tr h="244409">
                <a:tc>
                  <a:txBody>
                    <a:bodyPr/>
                    <a:lstStyle/>
                    <a:p>
                      <a:pPr marL="0" marR="0" algn="l">
                        <a:lnSpc>
                          <a:spcPct val="115000"/>
                        </a:lnSpc>
                        <a:spcBef>
                          <a:spcPts val="0"/>
                        </a:spcBef>
                        <a:spcAft>
                          <a:spcPts val="0"/>
                        </a:spcAft>
                      </a:pPr>
                      <a:r>
                        <a:rPr lang="en-US" sz="1400" dirty="0">
                          <a:solidFill>
                            <a:schemeClr val="tx1"/>
                          </a:solidFill>
                          <a:effectLst/>
                        </a:rPr>
                        <a:t>Nursing Home Storage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202 Art Bartell Road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u="sng" dirty="0">
                          <a:solidFill>
                            <a:schemeClr val="tx1"/>
                          </a:solidFill>
                          <a:effectLst/>
                        </a:rPr>
                        <a:t>1,444</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489611883"/>
                  </a:ext>
                </a:extLst>
              </a:tr>
              <a:tr h="244409">
                <a:tc>
                  <a:txBody>
                    <a:bodyPr/>
                    <a:lstStyle/>
                    <a:p>
                      <a:pPr marL="0" marR="0" algn="just">
                        <a:lnSpc>
                          <a:spcPct val="115000"/>
                        </a:lnSpc>
                        <a:spcBef>
                          <a:spcPts val="0"/>
                        </a:spcBef>
                        <a:spcAft>
                          <a:spcPts val="0"/>
                        </a:spcAft>
                      </a:pPr>
                      <a:r>
                        <a:rPr lang="en-US"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ctr">
                        <a:lnSpc>
                          <a:spcPct val="115000"/>
                        </a:lnSpc>
                        <a:spcBef>
                          <a:spcPts val="0"/>
                        </a:spcBef>
                        <a:spcAft>
                          <a:spcPts val="0"/>
                        </a:spcAft>
                      </a:pPr>
                      <a:r>
                        <a:rPr lang="en-US"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b="1" dirty="0">
                          <a:solidFill>
                            <a:schemeClr val="tx1"/>
                          </a:solidFill>
                          <a:effectLst/>
                        </a:rPr>
                        <a:t>652,353</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3917824248"/>
                  </a:ext>
                </a:extLst>
              </a:tr>
            </a:tbl>
          </a:graphicData>
        </a:graphic>
      </p:graphicFrame>
      <p:graphicFrame>
        <p:nvGraphicFramePr>
          <p:cNvPr id="9" name="Content Placeholder 3">
            <a:extLst>
              <a:ext uri="{FF2B5EF4-FFF2-40B4-BE49-F238E27FC236}">
                <a16:creationId xmlns:a16="http://schemas.microsoft.com/office/drawing/2014/main" id="{113ECAB2-AF89-4FB4-9F64-448A3A79E8F7}"/>
              </a:ext>
            </a:extLst>
          </p:cNvPr>
          <p:cNvGraphicFramePr>
            <a:graphicFrameLocks/>
          </p:cNvGraphicFramePr>
          <p:nvPr>
            <p:extLst>
              <p:ext uri="{D42A27DB-BD31-4B8C-83A1-F6EECF244321}">
                <p14:modId xmlns:p14="http://schemas.microsoft.com/office/powerpoint/2010/main" val="2789273294"/>
              </p:ext>
            </p:extLst>
          </p:nvPr>
        </p:nvGraphicFramePr>
        <p:xfrm>
          <a:off x="6095999" y="3621773"/>
          <a:ext cx="5140037" cy="736092"/>
        </p:xfrm>
        <a:graphic>
          <a:graphicData uri="http://schemas.openxmlformats.org/drawingml/2006/table">
            <a:tbl>
              <a:tblPr firstRow="1" firstCol="1" bandRow="1">
                <a:tableStyleId>{5C22544A-7EE6-4342-B048-85BDC9FD1C3A}</a:tableStyleId>
              </a:tblPr>
              <a:tblGrid>
                <a:gridCol w="3979986">
                  <a:extLst>
                    <a:ext uri="{9D8B030D-6E8A-4147-A177-3AD203B41FA5}">
                      <a16:colId xmlns:a16="http://schemas.microsoft.com/office/drawing/2014/main" val="1658386684"/>
                    </a:ext>
                  </a:extLst>
                </a:gridCol>
                <a:gridCol w="1160051">
                  <a:extLst>
                    <a:ext uri="{9D8B030D-6E8A-4147-A177-3AD203B41FA5}">
                      <a16:colId xmlns:a16="http://schemas.microsoft.com/office/drawing/2014/main" val="3183990337"/>
                    </a:ext>
                  </a:extLst>
                </a:gridCol>
              </a:tblGrid>
              <a:tr h="232354">
                <a:tc>
                  <a:txBody>
                    <a:bodyPr/>
                    <a:lstStyle/>
                    <a:p>
                      <a:pPr marL="0" marR="0" algn="l">
                        <a:lnSpc>
                          <a:spcPct val="115000"/>
                        </a:lnSpc>
                        <a:spcBef>
                          <a:spcPts val="0"/>
                        </a:spcBef>
                        <a:spcAft>
                          <a:spcPts val="0"/>
                        </a:spcAft>
                      </a:pPr>
                      <a:r>
                        <a:rPr lang="en-US" sz="1400" u="sng" dirty="0">
                          <a:solidFill>
                            <a:schemeClr val="tx1"/>
                          </a:solidFill>
                          <a:effectLst/>
                        </a:rPr>
                        <a:t>Other assets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algn="r">
                        <a:lnSpc>
                          <a:spcPct val="115000"/>
                        </a:lnSpc>
                        <a:spcBef>
                          <a:spcPts val="0"/>
                        </a:spcBef>
                        <a:spcAft>
                          <a:spcPts val="0"/>
                        </a:spcAft>
                      </a:pPr>
                      <a:r>
                        <a:rPr lang="en-US" sz="1400" u="sng" dirty="0">
                          <a:solidFill>
                            <a:schemeClr val="tx1"/>
                          </a:solidFill>
                          <a:effectLst/>
                        </a:rPr>
                        <a:t>Total Sq. Ft.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4031541580"/>
                  </a:ext>
                </a:extLst>
              </a:tr>
              <a:tr h="193627">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lang="en-US" sz="1400" dirty="0">
                          <a:solidFill>
                            <a:schemeClr val="tx1"/>
                          </a:solidFill>
                          <a:effectLst/>
                        </a:rPr>
                        <a:t>County maintained landscape, </a:t>
                      </a:r>
                      <a:br>
                        <a:rPr lang="en-US" sz="1400" dirty="0">
                          <a:solidFill>
                            <a:schemeClr val="tx1"/>
                          </a:solidFill>
                          <a:effectLst/>
                        </a:rPr>
                      </a:br>
                      <a:r>
                        <a:rPr lang="en-US" sz="1400" dirty="0">
                          <a:solidFill>
                            <a:schemeClr val="tx1"/>
                          </a:solidFill>
                          <a:effectLst/>
                        </a:rPr>
                        <a:t>  parking lots and sidewalks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tc>
                  <a:txBody>
                    <a:bodyPr/>
                    <a:lstStyle/>
                    <a:p>
                      <a:pPr marL="0" marR="0" lvl="0" indent="0" algn="r" defTabSz="457200" rtl="0" eaLnBrk="1" fontAlgn="auto" latinLnBrk="0" hangingPunct="1">
                        <a:lnSpc>
                          <a:spcPct val="115000"/>
                        </a:lnSpc>
                        <a:spcBef>
                          <a:spcPts val="0"/>
                        </a:spcBef>
                        <a:spcAft>
                          <a:spcPts val="0"/>
                        </a:spcAft>
                        <a:buClrTx/>
                        <a:buSzTx/>
                        <a:buFontTx/>
                        <a:buNone/>
                        <a:tabLst/>
                        <a:defRPr/>
                      </a:pPr>
                      <a:r>
                        <a:rPr lang="en-US" sz="1400" b="1" dirty="0">
                          <a:solidFill>
                            <a:schemeClr val="tx1"/>
                          </a:solidFill>
                          <a:effectLst/>
                        </a:rPr>
                        <a:t>44 acres</a:t>
                      </a:r>
                      <a:endParaRPr lang="en-US" sz="1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970" marR="57970" marT="0" marB="0">
                    <a:solidFill>
                      <a:schemeClr val="accent1">
                        <a:lumMod val="20000"/>
                        <a:lumOff val="80000"/>
                      </a:schemeClr>
                    </a:solidFill>
                  </a:tcPr>
                </a:tc>
                <a:extLst>
                  <a:ext uri="{0D108BD9-81ED-4DB2-BD59-A6C34878D82A}">
                    <a16:rowId xmlns:a16="http://schemas.microsoft.com/office/drawing/2014/main" val="1288579910"/>
                  </a:ext>
                </a:extLst>
              </a:tr>
            </a:tbl>
          </a:graphicData>
        </a:graphic>
      </p:graphicFrame>
      <p:sp>
        <p:nvSpPr>
          <p:cNvPr id="3" name="TextBox 2"/>
          <p:cNvSpPr txBox="1"/>
          <p:nvPr/>
        </p:nvSpPr>
        <p:spPr>
          <a:xfrm>
            <a:off x="6375748" y="4551818"/>
            <a:ext cx="2956142" cy="1754326"/>
          </a:xfrm>
          <a:prstGeom prst="rect">
            <a:avLst/>
          </a:prstGeom>
          <a:noFill/>
        </p:spPr>
        <p:txBody>
          <a:bodyPr wrap="square" rtlCol="0">
            <a:spAutoFit/>
          </a:bodyPr>
          <a:lstStyle/>
          <a:p>
            <a:r>
              <a:rPr lang="en-US" dirty="0"/>
              <a:t>In year 2 of a 10-year deferred maintenance plan to catch up with needed facility projects. This plan does not include the downtown jail facility.</a:t>
            </a:r>
          </a:p>
        </p:txBody>
      </p:sp>
    </p:spTree>
    <p:extLst>
      <p:ext uri="{BB962C8B-B14F-4D97-AF65-F5344CB8AC3E}">
        <p14:creationId xmlns:p14="http://schemas.microsoft.com/office/powerpoint/2010/main" val="255443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31310"/>
          </a:xfrm>
        </p:spPr>
        <p:txBody>
          <a:bodyPr>
            <a:normAutofit fontScale="90000"/>
          </a:bodyPr>
          <a:lstStyle/>
          <a:p>
            <a:r>
              <a:rPr lang="en-US" dirty="0"/>
              <a:t>Champaign County Infrastructure - Facilities</a:t>
            </a:r>
            <a:br>
              <a:rPr lang="en-US" dirty="0"/>
            </a:br>
            <a:r>
              <a:rPr lang="en-US" sz="2000" b="1" dirty="0">
                <a:solidFill>
                  <a:schemeClr val="accent2">
                    <a:lumMod val="75000"/>
                  </a:schemeClr>
                </a:solidFill>
              </a:rPr>
              <a:t>2020 Facilities Projects Completed</a:t>
            </a:r>
            <a:endParaRPr lang="en-US" sz="2000" dirty="0"/>
          </a:p>
        </p:txBody>
      </p:sp>
      <p:sp>
        <p:nvSpPr>
          <p:cNvPr id="3" name="Content Placeholder 2"/>
          <p:cNvSpPr>
            <a:spLocks noGrp="1"/>
          </p:cNvSpPr>
          <p:nvPr>
            <p:ph idx="1"/>
          </p:nvPr>
        </p:nvSpPr>
        <p:spPr>
          <a:xfrm>
            <a:off x="677333" y="1753644"/>
            <a:ext cx="8942655" cy="4809994"/>
          </a:xfrm>
        </p:spPr>
        <p:txBody>
          <a:bodyPr>
            <a:normAutofit fontScale="85000" lnSpcReduction="20000"/>
          </a:bodyPr>
          <a:lstStyle/>
          <a:p>
            <a:r>
              <a:rPr lang="en-US" i="1" dirty="0">
                <a:solidFill>
                  <a:schemeClr val="accent2">
                    <a:lumMod val="75000"/>
                  </a:schemeClr>
                </a:solidFill>
              </a:rPr>
              <a:t>Courthouse – Remove lobby information desk; repair floor; remove column corners; replace lights with LED fixtures</a:t>
            </a:r>
          </a:p>
          <a:p>
            <a:r>
              <a:rPr lang="en-US" i="1" dirty="0">
                <a:solidFill>
                  <a:schemeClr val="accent2">
                    <a:lumMod val="75000"/>
                  </a:schemeClr>
                </a:solidFill>
              </a:rPr>
              <a:t>Courthouse &amp; Juvenile Detention Center – Replace video security and master lock controls </a:t>
            </a:r>
          </a:p>
          <a:p>
            <a:r>
              <a:rPr lang="en-US" i="1" dirty="0">
                <a:solidFill>
                  <a:schemeClr val="accent2">
                    <a:lumMod val="75000"/>
                  </a:schemeClr>
                </a:solidFill>
              </a:rPr>
              <a:t>Downtown Jail/Sheriff’s Office – Repair roof; maintenance on jail door lock system; replace garage metal skin, install metal supports &amp; insulation</a:t>
            </a:r>
          </a:p>
          <a:p>
            <a:r>
              <a:rPr lang="en-US" i="1" dirty="0">
                <a:solidFill>
                  <a:schemeClr val="accent2">
                    <a:lumMod val="75000"/>
                  </a:schemeClr>
                </a:solidFill>
              </a:rPr>
              <a:t>Highway – Install new water line; replace lights with LED fixtures; repair salt dome</a:t>
            </a:r>
          </a:p>
          <a:p>
            <a:r>
              <a:rPr lang="en-US" i="1" dirty="0">
                <a:solidFill>
                  <a:schemeClr val="accent2">
                    <a:lumMod val="75000"/>
                  </a:schemeClr>
                </a:solidFill>
              </a:rPr>
              <a:t>Brookens – Repair roof on Pods #300 &amp; #400; remodel Pod #100; remodel Auditor’s storage room for Regional Planning Commission offices; paint hallways </a:t>
            </a:r>
          </a:p>
          <a:p>
            <a:r>
              <a:rPr lang="en-US" i="1" dirty="0">
                <a:solidFill>
                  <a:schemeClr val="accent2">
                    <a:lumMod val="75000"/>
                  </a:schemeClr>
                </a:solidFill>
              </a:rPr>
              <a:t>Multiple county offices – Clean carpets; install hand sanitizer wall units; install sneeze guards &amp; security glass counter partitions; install AEDs</a:t>
            </a:r>
          </a:p>
          <a:p>
            <a:r>
              <a:rPr lang="en-US" i="1" dirty="0">
                <a:solidFill>
                  <a:schemeClr val="accent2">
                    <a:lumMod val="75000"/>
                  </a:schemeClr>
                </a:solidFill>
              </a:rPr>
              <a:t>METCAD-911  – Remodel office &amp; storage areas; replace flooring</a:t>
            </a:r>
          </a:p>
          <a:p>
            <a:r>
              <a:rPr lang="en-US" i="1" dirty="0">
                <a:solidFill>
                  <a:schemeClr val="accent2">
                    <a:lumMod val="75000"/>
                  </a:schemeClr>
                </a:solidFill>
              </a:rPr>
              <a:t>Grounds – Remove snow, trim &amp; mow 44 acres &amp; 3 residential lots; place new mulch around trees/courthouse beds; cut 4 dead trees</a:t>
            </a:r>
          </a:p>
          <a:p>
            <a:pPr marL="0" indent="0">
              <a:buNone/>
            </a:pPr>
            <a:endParaRPr lang="en-US" b="1" dirty="0">
              <a:solidFill>
                <a:schemeClr val="accent2">
                  <a:lumMod val="75000"/>
                </a:schemeClr>
              </a:solidFill>
            </a:endParaRPr>
          </a:p>
          <a:p>
            <a:pPr marL="0" indent="0">
              <a:buNone/>
            </a:pPr>
            <a:r>
              <a:rPr lang="en-US" b="1" dirty="0">
                <a:solidFill>
                  <a:schemeClr val="accent2">
                    <a:lumMod val="75000"/>
                  </a:schemeClr>
                </a:solidFill>
              </a:rPr>
              <a:t>Year 2 Projects Completed on the 10-year Deferred Maintenance Plan </a:t>
            </a:r>
            <a:r>
              <a:rPr lang="en-US" i="1" dirty="0">
                <a:solidFill>
                  <a:schemeClr val="accent2">
                    <a:lumMod val="75000"/>
                  </a:schemeClr>
                </a:solidFill>
              </a:rPr>
              <a:t>– METCAD-911 - Replace 4 air handling units, ballasted roof, tuck pointing &amp; exterior masonry sealants </a:t>
            </a:r>
          </a:p>
          <a:p>
            <a:pPr marL="0" indent="0">
              <a:buNone/>
            </a:pPr>
            <a:r>
              <a:rPr lang="en-US" b="1" dirty="0">
                <a:solidFill>
                  <a:schemeClr val="accent2">
                    <a:lumMod val="75000"/>
                  </a:schemeClr>
                </a:solidFill>
              </a:rPr>
              <a:t>In progress </a:t>
            </a:r>
            <a:r>
              <a:rPr lang="en-US" i="1" dirty="0">
                <a:solidFill>
                  <a:schemeClr val="accent2">
                    <a:lumMod val="75000"/>
                  </a:schemeClr>
                </a:solidFill>
              </a:rPr>
              <a:t>– Explore options for relocating Sheriff’s office and downtown jail inmates</a:t>
            </a:r>
          </a:p>
        </p:txBody>
      </p:sp>
    </p:spTree>
    <p:extLst>
      <p:ext uri="{BB962C8B-B14F-4D97-AF65-F5344CB8AC3E}">
        <p14:creationId xmlns:p14="http://schemas.microsoft.com/office/powerpoint/2010/main" val="944520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13568"/>
            <a:ext cx="8596668" cy="926925"/>
          </a:xfrm>
        </p:spPr>
        <p:txBody>
          <a:bodyPr>
            <a:normAutofit fontScale="90000"/>
          </a:bodyPr>
          <a:lstStyle/>
          <a:p>
            <a:pPr algn="ctr"/>
            <a:r>
              <a:rPr lang="en-US" dirty="0"/>
              <a:t>Champaign County Infrastructure - IT</a:t>
            </a:r>
            <a:br>
              <a:rPr lang="en-US" dirty="0"/>
            </a:br>
            <a:r>
              <a:rPr lang="en-US" sz="2000" b="1" dirty="0">
                <a:solidFill>
                  <a:schemeClr val="accent2">
                    <a:lumMod val="75000"/>
                  </a:schemeClr>
                </a:solidFill>
              </a:rPr>
              <a:t>County Information Systems Inventory </a:t>
            </a:r>
            <a:endParaRPr lang="en-US" dirty="0">
              <a:solidFill>
                <a:schemeClr val="accent2">
                  <a:lumMod val="7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23858778"/>
              </p:ext>
            </p:extLst>
          </p:nvPr>
        </p:nvGraphicFramePr>
        <p:xfrm>
          <a:off x="534954" y="1509432"/>
          <a:ext cx="9107809" cy="2461281"/>
        </p:xfrm>
        <a:graphic>
          <a:graphicData uri="http://schemas.openxmlformats.org/drawingml/2006/table">
            <a:tbl>
              <a:tblPr>
                <a:tableStyleId>{5C22544A-7EE6-4342-B048-85BDC9FD1C3A}</a:tableStyleId>
              </a:tblPr>
              <a:tblGrid>
                <a:gridCol w="1737466">
                  <a:extLst>
                    <a:ext uri="{9D8B030D-6E8A-4147-A177-3AD203B41FA5}">
                      <a16:colId xmlns:a16="http://schemas.microsoft.com/office/drawing/2014/main" val="2633921673"/>
                    </a:ext>
                  </a:extLst>
                </a:gridCol>
                <a:gridCol w="2842788">
                  <a:extLst>
                    <a:ext uri="{9D8B030D-6E8A-4147-A177-3AD203B41FA5}">
                      <a16:colId xmlns:a16="http://schemas.microsoft.com/office/drawing/2014/main" val="4230595996"/>
                    </a:ext>
                  </a:extLst>
                </a:gridCol>
                <a:gridCol w="2209045">
                  <a:extLst>
                    <a:ext uri="{9D8B030D-6E8A-4147-A177-3AD203B41FA5}">
                      <a16:colId xmlns:a16="http://schemas.microsoft.com/office/drawing/2014/main" val="4183968708"/>
                    </a:ext>
                  </a:extLst>
                </a:gridCol>
                <a:gridCol w="2318510">
                  <a:extLst>
                    <a:ext uri="{9D8B030D-6E8A-4147-A177-3AD203B41FA5}">
                      <a16:colId xmlns:a16="http://schemas.microsoft.com/office/drawing/2014/main" val="1440543817"/>
                    </a:ext>
                  </a:extLst>
                </a:gridCol>
              </a:tblGrid>
              <a:tr h="149312">
                <a:tc>
                  <a:txBody>
                    <a:bodyPr/>
                    <a:lstStyle/>
                    <a:p>
                      <a:pPr algn="l" fontAlgn="ctr"/>
                      <a:r>
                        <a:rPr lang="en-US" sz="1400" b="1" u="sng" strike="noStrike" dirty="0">
                          <a:effectLst/>
                        </a:rPr>
                        <a:t>AS400 Platform</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2">
                        <a:lumMod val="20000"/>
                        <a:lumOff val="80000"/>
                      </a:schemeClr>
                    </a:solidFill>
                  </a:tcPr>
                </a:tc>
                <a:tc>
                  <a:txBody>
                    <a:bodyPr/>
                    <a:lstStyle/>
                    <a:p>
                      <a:pPr algn="l" fontAlgn="ctr"/>
                      <a:r>
                        <a:rPr lang="en-US" sz="1400" b="1" u="sng" strike="noStrike" dirty="0">
                          <a:effectLst/>
                        </a:rPr>
                        <a:t>System</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2">
                        <a:lumMod val="20000"/>
                        <a:lumOff val="80000"/>
                      </a:schemeClr>
                    </a:solidFill>
                  </a:tcPr>
                </a:tc>
                <a:tc>
                  <a:txBody>
                    <a:bodyPr/>
                    <a:lstStyle/>
                    <a:p>
                      <a:pPr algn="l" fontAlgn="ctr"/>
                      <a:r>
                        <a:rPr lang="en-US" sz="1400" b="1" u="sng" strike="noStrike" dirty="0">
                          <a:effectLst/>
                        </a:rPr>
                        <a:t>Purpose</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2">
                        <a:lumMod val="20000"/>
                        <a:lumOff val="80000"/>
                      </a:schemeClr>
                    </a:solidFill>
                  </a:tcPr>
                </a:tc>
                <a:tc>
                  <a:txBody>
                    <a:bodyPr/>
                    <a:lstStyle/>
                    <a:p>
                      <a:pPr algn="l" fontAlgn="ctr"/>
                      <a:r>
                        <a:rPr lang="en-US" sz="1400" b="1" u="sng" strike="noStrike" dirty="0">
                          <a:effectLst/>
                        </a:rPr>
                        <a:t>Date Acquired</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2">
                        <a:lumMod val="20000"/>
                        <a:lumOff val="80000"/>
                      </a:schemeClr>
                    </a:solidFill>
                  </a:tcPr>
                </a:tc>
                <a:extLst>
                  <a:ext uri="{0D108BD9-81ED-4DB2-BD59-A6C34878D82A}">
                    <a16:rowId xmlns:a16="http://schemas.microsoft.com/office/drawing/2014/main" val="1918948103"/>
                  </a:ext>
                </a:extLst>
              </a:tr>
              <a:tr h="142202">
                <a:tc>
                  <a:txBody>
                    <a:bodyPr/>
                    <a:lstStyle/>
                    <a:p>
                      <a:pPr algn="l" rtl="0" fontAlgn="ctr"/>
                      <a:r>
                        <a:rPr lang="en-US" sz="1400" b="0" i="1"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Accounting System</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AP/AR/budgeting mgmt</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1970s, incl ERP2020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118811616"/>
                  </a:ext>
                </a:extLst>
              </a:tr>
              <a:tr h="170643">
                <a:tc>
                  <a:txBody>
                    <a:bodyPr/>
                    <a:lstStyle/>
                    <a:p>
                      <a:pPr algn="l" rtl="0" fontAlgn="ctr"/>
                      <a:r>
                        <a:rPr lang="en-US" sz="1400" b="0" i="1"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Animal Control</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record keeping</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1980s</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87261555"/>
                  </a:ext>
                </a:extLst>
              </a:tr>
              <a:tr h="253896">
                <a:tc>
                  <a:txBody>
                    <a:bodyPr/>
                    <a:lstStyle/>
                    <a:p>
                      <a:pPr algn="l" rtl="0" fontAlgn="ctr"/>
                      <a:r>
                        <a:rPr lang="en-US" sz="1400" b="0" i="1"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Appointments System</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board appt tracking</a:t>
                      </a:r>
                    </a:p>
                  </a:txBody>
                  <a:tcPr marL="9525" marR="9525" marT="9525" marB="0" anchor="ctr">
                    <a:solidFill>
                      <a:schemeClr val="accent2">
                        <a:lumMod val="20000"/>
                        <a:lumOff val="80000"/>
                      </a:schemeClr>
                    </a:solidFill>
                  </a:tcPr>
                </a:tc>
                <a:tc>
                  <a:txBody>
                    <a:bodyPr/>
                    <a:lstStyle/>
                    <a:p>
                      <a:pPr algn="l" fontAlgn="ctr"/>
                      <a:r>
                        <a:rPr lang="en-US" sz="1400" b="0" i="1" u="none" strike="noStrike" dirty="0">
                          <a:solidFill>
                            <a:srgbClr val="000000"/>
                          </a:solidFill>
                          <a:effectLst/>
                          <a:latin typeface="Arial" panose="020B0604020202020204" pitchFamily="34" charset="0"/>
                        </a:rPr>
                        <a:t> </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118025412"/>
                  </a:ext>
                </a:extLst>
              </a:tr>
              <a:tr h="163533">
                <a:tc>
                  <a:txBody>
                    <a:bodyPr/>
                    <a:lstStyle/>
                    <a:p>
                      <a:pPr algn="l" rtl="0" fontAlgn="ctr"/>
                      <a:r>
                        <a:rPr lang="en-US" sz="1400" b="0" i="0"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JANO</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justice case management</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2003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780024013"/>
                  </a:ext>
                </a:extLst>
              </a:tr>
              <a:tr h="142202">
                <a:tc>
                  <a:txBody>
                    <a:bodyPr/>
                    <a:lstStyle/>
                    <a:p>
                      <a:pPr algn="l" rtl="0" fontAlgn="ctr"/>
                      <a:r>
                        <a:rPr lang="en-US" sz="1400" b="0" i="0"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Law Enforcement Records Mgmt.</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record keeping</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1980s</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401353438"/>
                  </a:ext>
                </a:extLst>
              </a:tr>
              <a:tr h="191973">
                <a:tc>
                  <a:txBody>
                    <a:bodyPr/>
                    <a:lstStyle/>
                    <a:p>
                      <a:pPr algn="l" rtl="0" fontAlgn="ctr"/>
                      <a:r>
                        <a:rPr lang="en-US" sz="1400" b="0" i="1"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New World Aegis</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jail management</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2003; incl in Tyler2020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503054711"/>
                  </a:ext>
                </a:extLst>
              </a:tr>
              <a:tr h="163533">
                <a:tc>
                  <a:txBody>
                    <a:bodyPr/>
                    <a:lstStyle/>
                    <a:p>
                      <a:pPr algn="l" rtl="0" fontAlgn="ctr"/>
                      <a:r>
                        <a:rPr lang="en-US" sz="1400" b="0" i="1"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Purchasing</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vouchers/PO</a:t>
                      </a:r>
                    </a:p>
                  </a:txBody>
                  <a:tcPr marL="9525" marR="9525" marT="9525" marB="0" anchor="ctr">
                    <a:solidFill>
                      <a:schemeClr val="accent2">
                        <a:lumMod val="20000"/>
                        <a:lumOff val="8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1970s; incl ERP2020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26546076"/>
                  </a:ext>
                </a:extLst>
              </a:tr>
              <a:tr h="149312">
                <a:tc>
                  <a:txBody>
                    <a:bodyPr/>
                    <a:lstStyle/>
                    <a:p>
                      <a:pPr algn="l" rtl="0" fontAlgn="ctr"/>
                      <a:r>
                        <a:rPr lang="en-US" sz="1400" b="0" i="0" u="none" strike="noStrike" dirty="0">
                          <a:solidFill>
                            <a:srgbClr val="000000"/>
                          </a:solidFill>
                          <a:effectLst/>
                          <a:latin typeface="Trebuchet MS" panose="020B0603020202020204" pitchFamily="34" charset="0"/>
                        </a:rPr>
                        <a:t>AS400</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County Website (other websites: Circuit</a:t>
                      </a:r>
                      <a:r>
                        <a:rPr lang="en-US" sz="1400" b="0" i="0" u="none" strike="noStrike" baseline="0" dirty="0">
                          <a:solidFill>
                            <a:srgbClr val="000000"/>
                          </a:solidFill>
                          <a:effectLst/>
                          <a:latin typeface="Trebuchet MS" panose="020B0603020202020204" pitchFamily="34" charset="0"/>
                        </a:rPr>
                        <a:t> Clerk; County Clerk; Recorder; GIS Consortium; CCRPC)</a:t>
                      </a:r>
                      <a:endParaRPr lang="en-US" sz="1400" b="0" i="0" u="none" strike="noStrike" dirty="0">
                        <a:solidFill>
                          <a:srgbClr val="000000"/>
                        </a:solidFill>
                        <a:effectLst/>
                        <a:latin typeface="Trebuchet MS" panose="020B0603020202020204" pitchFamily="34" charset="0"/>
                      </a:endParaRP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external communication</a:t>
                      </a:r>
                    </a:p>
                  </a:txBody>
                  <a:tcPr marL="9525" marR="9525" marT="9525" marB="0" anchor="ctr">
                    <a:solidFill>
                      <a:schemeClr val="accent2">
                        <a:lumMod val="20000"/>
                        <a:lumOff val="8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2016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628149786"/>
                  </a:ext>
                </a:extLst>
              </a:tr>
            </a:tbl>
          </a:graphicData>
        </a:graphic>
      </p:graphicFrame>
      <p:sp>
        <p:nvSpPr>
          <p:cNvPr id="7" name="TextBox 6"/>
          <p:cNvSpPr txBox="1"/>
          <p:nvPr/>
        </p:nvSpPr>
        <p:spPr>
          <a:xfrm>
            <a:off x="9713000" y="1647144"/>
            <a:ext cx="1665960" cy="3693319"/>
          </a:xfrm>
          <a:prstGeom prst="rect">
            <a:avLst/>
          </a:prstGeom>
          <a:noFill/>
        </p:spPr>
        <p:txBody>
          <a:bodyPr wrap="square" rtlCol="0">
            <a:spAutoFit/>
          </a:bodyPr>
          <a:lstStyle/>
          <a:p>
            <a:r>
              <a:rPr lang="en-US" dirty="0"/>
              <a:t>Italicized items have critical component concerns.</a:t>
            </a:r>
          </a:p>
          <a:p>
            <a:endParaRPr lang="en-US" dirty="0"/>
          </a:p>
          <a:p>
            <a:endParaRPr lang="en-US" dirty="0"/>
          </a:p>
          <a:p>
            <a:r>
              <a:rPr lang="en-US" dirty="0"/>
              <a:t>Year 1 of the 6-year IT plan adopted in Dec 2019 is in progress.</a:t>
            </a:r>
          </a:p>
          <a:p>
            <a:endParaRPr lang="en-US" dirty="0"/>
          </a:p>
        </p:txBody>
      </p:sp>
      <p:sp>
        <p:nvSpPr>
          <p:cNvPr id="10" name="Slide Number Placeholder 9">
            <a:extLst>
              <a:ext uri="{FF2B5EF4-FFF2-40B4-BE49-F238E27FC236}">
                <a16:creationId xmlns:a16="http://schemas.microsoft.com/office/drawing/2014/main" id="{18AB2A89-0B45-4DB6-9A0A-F7A8EB45D269}"/>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8</a:t>
            </a:fld>
            <a:endParaRPr lang="en-US" sz="1400" dirty="0">
              <a:solidFill>
                <a:srgbClr val="286D9F"/>
              </a:solidFill>
            </a:endParaRPr>
          </a:p>
        </p:txBody>
      </p:sp>
      <p:graphicFrame>
        <p:nvGraphicFramePr>
          <p:cNvPr id="12" name="Content Placeholder 5">
            <a:extLst>
              <a:ext uri="{FF2B5EF4-FFF2-40B4-BE49-F238E27FC236}">
                <a16:creationId xmlns:a16="http://schemas.microsoft.com/office/drawing/2014/main" id="{D4D1D15B-9FE0-4AC2-BBEB-E89F33D8EE1D}"/>
              </a:ext>
            </a:extLst>
          </p:cNvPr>
          <p:cNvGraphicFramePr>
            <a:graphicFrameLocks/>
          </p:cNvGraphicFramePr>
          <p:nvPr>
            <p:extLst>
              <p:ext uri="{D42A27DB-BD31-4B8C-83A1-F6EECF244321}">
                <p14:modId xmlns:p14="http://schemas.microsoft.com/office/powerpoint/2010/main" val="2411989648"/>
              </p:ext>
            </p:extLst>
          </p:nvPr>
        </p:nvGraphicFramePr>
        <p:xfrm>
          <a:off x="534954" y="4103263"/>
          <a:ext cx="9107809" cy="1811676"/>
        </p:xfrm>
        <a:graphic>
          <a:graphicData uri="http://schemas.openxmlformats.org/drawingml/2006/table">
            <a:tbl>
              <a:tblPr>
                <a:tableStyleId>{5C22544A-7EE6-4342-B048-85BDC9FD1C3A}</a:tableStyleId>
              </a:tblPr>
              <a:tblGrid>
                <a:gridCol w="1719359">
                  <a:extLst>
                    <a:ext uri="{9D8B030D-6E8A-4147-A177-3AD203B41FA5}">
                      <a16:colId xmlns:a16="http://schemas.microsoft.com/office/drawing/2014/main" val="2633921673"/>
                    </a:ext>
                  </a:extLst>
                </a:gridCol>
                <a:gridCol w="2851841">
                  <a:extLst>
                    <a:ext uri="{9D8B030D-6E8A-4147-A177-3AD203B41FA5}">
                      <a16:colId xmlns:a16="http://schemas.microsoft.com/office/drawing/2014/main" val="4230595996"/>
                    </a:ext>
                  </a:extLst>
                </a:gridCol>
                <a:gridCol w="2236206">
                  <a:extLst>
                    <a:ext uri="{9D8B030D-6E8A-4147-A177-3AD203B41FA5}">
                      <a16:colId xmlns:a16="http://schemas.microsoft.com/office/drawing/2014/main" val="4183968708"/>
                    </a:ext>
                  </a:extLst>
                </a:gridCol>
                <a:gridCol w="2300403">
                  <a:extLst>
                    <a:ext uri="{9D8B030D-6E8A-4147-A177-3AD203B41FA5}">
                      <a16:colId xmlns:a16="http://schemas.microsoft.com/office/drawing/2014/main" val="1440543817"/>
                    </a:ext>
                  </a:extLst>
                </a:gridCol>
              </a:tblGrid>
              <a:tr h="149312">
                <a:tc>
                  <a:txBody>
                    <a:bodyPr/>
                    <a:lstStyle/>
                    <a:p>
                      <a:pPr algn="l" fontAlgn="ctr"/>
                      <a:r>
                        <a:rPr lang="en-US" sz="1400" b="1" u="sng" strike="noStrike" dirty="0">
                          <a:effectLst/>
                        </a:rPr>
                        <a:t>Op. Sys. Platforms</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System</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Purpose</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Date Acquired</a:t>
                      </a:r>
                      <a:endParaRPr lang="en-US" sz="1400" b="1" i="0" u="sng" strike="noStrike" dirty="0">
                        <a:solidFill>
                          <a:srgbClr val="000000"/>
                        </a:solidFill>
                        <a:effectLst/>
                        <a:latin typeface="Calibri" panose="020F0502020204030204" pitchFamily="34" charset="0"/>
                      </a:endParaRPr>
                    </a:p>
                  </a:txBody>
                  <a:tcPr marL="7110" marR="7110" marT="7110" marB="0" anchor="ctr"/>
                </a:tc>
                <a:extLst>
                  <a:ext uri="{0D108BD9-81ED-4DB2-BD59-A6C34878D82A}">
                    <a16:rowId xmlns:a16="http://schemas.microsoft.com/office/drawing/2014/main" val="1918948103"/>
                  </a:ext>
                </a:extLst>
              </a:tr>
              <a:tr h="142202">
                <a:tc>
                  <a:txBody>
                    <a:bodyPr/>
                    <a:lstStyle/>
                    <a:p>
                      <a:pPr algn="l" rtl="0" fontAlgn="ctr"/>
                      <a:r>
                        <a:rPr lang="en-US" sz="1400" b="0" i="1" u="none" strike="noStrike" dirty="0">
                          <a:solidFill>
                            <a:srgbClr val="000000"/>
                          </a:solidFill>
                          <a:effectLst/>
                          <a:latin typeface="Trebuchet MS" panose="020B0603020202020204" pitchFamily="34" charset="0"/>
                        </a:rPr>
                        <a:t>Excel</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CAFR</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financial reporting</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Manual; incl ERP2020</a:t>
                      </a:r>
                    </a:p>
                  </a:txBody>
                  <a:tcPr marL="9525" marR="9525" marT="9525" marB="0" anchor="ctr"/>
                </a:tc>
                <a:extLst>
                  <a:ext uri="{0D108BD9-81ED-4DB2-BD59-A6C34878D82A}">
                    <a16:rowId xmlns:a16="http://schemas.microsoft.com/office/drawing/2014/main" val="1118811616"/>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MS Access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County Clerk Office Mgmt. </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vital records/licensing</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2000s</a:t>
                      </a:r>
                    </a:p>
                  </a:txBody>
                  <a:tcPr marL="9525" marR="9525" marT="9525" marB="0" anchor="ctr"/>
                </a:tc>
                <a:extLst>
                  <a:ext uri="{0D108BD9-81ED-4DB2-BD59-A6C34878D82A}">
                    <a16:rowId xmlns:a16="http://schemas.microsoft.com/office/drawing/2014/main" val="4187261555"/>
                  </a:ext>
                </a:extLst>
              </a:tr>
              <a:tr h="253896">
                <a:tc>
                  <a:txBody>
                    <a:bodyPr/>
                    <a:lstStyle/>
                    <a:p>
                      <a:pPr algn="l" rtl="0" fontAlgn="ctr"/>
                      <a:r>
                        <a:rPr lang="en-US" sz="1400" b="0" i="1" u="none" strike="noStrike" dirty="0">
                          <a:solidFill>
                            <a:srgbClr val="000000"/>
                          </a:solidFill>
                          <a:effectLst/>
                          <a:latin typeface="Trebuchet MS" panose="020B0603020202020204" pitchFamily="34" charset="0"/>
                        </a:rPr>
                        <a:t>On premise SQL</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Kronos WFC</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HR/timekeeping/payroll</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2007; incl in Kronos2020</a:t>
                      </a:r>
                    </a:p>
                  </a:txBody>
                  <a:tcPr marL="9525" marR="9525" marT="9525" marB="0" anchor="ctr"/>
                </a:tc>
                <a:extLst>
                  <a:ext uri="{0D108BD9-81ED-4DB2-BD59-A6C34878D82A}">
                    <a16:rowId xmlns:a16="http://schemas.microsoft.com/office/drawing/2014/main" val="3118025412"/>
                  </a:ext>
                </a:extLst>
              </a:tr>
              <a:tr h="163533">
                <a:tc>
                  <a:txBody>
                    <a:bodyPr/>
                    <a:lstStyle/>
                    <a:p>
                      <a:pPr algn="l" rtl="0" fontAlgn="ctr"/>
                      <a:r>
                        <a:rPr lang="en-US" sz="1400" b="0" i="0" u="none" strike="noStrike" dirty="0">
                          <a:solidFill>
                            <a:srgbClr val="000000"/>
                          </a:solidFill>
                          <a:effectLst/>
                          <a:latin typeface="Trebuchet MS" panose="020B0603020202020204" pitchFamily="34" charset="0"/>
                        </a:rPr>
                        <a:t>SQL</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Document Recording</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real estate documents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1980s; regular upgrades</a:t>
                      </a:r>
                    </a:p>
                  </a:txBody>
                  <a:tcPr marL="9525" marR="9525" marT="9525" marB="0" anchor="ctr"/>
                </a:tc>
                <a:extLst>
                  <a:ext uri="{0D108BD9-81ED-4DB2-BD59-A6C34878D82A}">
                    <a16:rowId xmlns:a16="http://schemas.microsoft.com/office/drawing/2014/main" val="2780024013"/>
                  </a:ext>
                </a:extLst>
              </a:tr>
              <a:tr h="142202">
                <a:tc>
                  <a:txBody>
                    <a:bodyPr/>
                    <a:lstStyle/>
                    <a:p>
                      <a:pPr algn="l" rtl="0" fontAlgn="ctr"/>
                      <a:r>
                        <a:rPr lang="en-US" sz="1400" b="0" i="0" u="none" strike="noStrike" dirty="0">
                          <a:solidFill>
                            <a:srgbClr val="000000"/>
                          </a:solidFill>
                          <a:effectLst/>
                          <a:latin typeface="Trebuchet MS" panose="020B0603020202020204" pitchFamily="34" charset="0"/>
                        </a:rPr>
                        <a:t>SQL</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Property Tax and CAMA (DEVNET)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assessment records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2019</a:t>
                      </a:r>
                    </a:p>
                  </a:txBody>
                  <a:tcPr marL="9525" marR="9525" marT="9525" marB="0" anchor="ctr"/>
                </a:tc>
                <a:extLst>
                  <a:ext uri="{0D108BD9-81ED-4DB2-BD59-A6C34878D82A}">
                    <a16:rowId xmlns:a16="http://schemas.microsoft.com/office/drawing/2014/main" val="3401353438"/>
                  </a:ext>
                </a:extLst>
              </a:tr>
              <a:tr h="163533">
                <a:tc>
                  <a:txBody>
                    <a:bodyPr/>
                    <a:lstStyle/>
                    <a:p>
                      <a:pPr algn="l" rtl="0" fontAlgn="ctr"/>
                      <a:r>
                        <a:rPr lang="en-US" sz="1400" b="0" i="0" u="none" strike="noStrike" dirty="0">
                          <a:solidFill>
                            <a:srgbClr val="000000"/>
                          </a:solidFill>
                          <a:effectLst/>
                          <a:latin typeface="Trebuchet MS" panose="020B0603020202020204" pitchFamily="34" charset="0"/>
                        </a:rPr>
                        <a:t>Windows Server</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Jury System</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juror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2003; major upgrade 2020</a:t>
                      </a:r>
                    </a:p>
                  </a:txBody>
                  <a:tcPr marL="9525" marR="9525" marT="9525" marB="0" anchor="ctr"/>
                </a:tc>
                <a:extLst>
                  <a:ext uri="{0D108BD9-81ED-4DB2-BD59-A6C34878D82A}">
                    <a16:rowId xmlns:a16="http://schemas.microsoft.com/office/drawing/2014/main" val="426546076"/>
                  </a:ext>
                </a:extLst>
              </a:tr>
              <a:tr h="66582">
                <a:tc>
                  <a:txBody>
                    <a:bodyPr/>
                    <a:lstStyle/>
                    <a:p>
                      <a:pPr algn="l" rtl="0" fontAlgn="ctr"/>
                      <a:r>
                        <a:rPr lang="en-US" sz="1400" b="0" i="0" u="none" strike="noStrike" dirty="0">
                          <a:solidFill>
                            <a:srgbClr val="000000"/>
                          </a:solidFill>
                          <a:effectLst/>
                          <a:latin typeface="Trebuchet MS" panose="020B0603020202020204" pitchFamily="34" charset="0"/>
                        </a:rPr>
                        <a:t>Windows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Election Mgmt. and Reporting</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election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2020</a:t>
                      </a:r>
                    </a:p>
                  </a:txBody>
                  <a:tcPr marL="9525" marR="9525" marT="9525" marB="0" anchor="ctr"/>
                </a:tc>
                <a:extLst>
                  <a:ext uri="{0D108BD9-81ED-4DB2-BD59-A6C34878D82A}">
                    <a16:rowId xmlns:a16="http://schemas.microsoft.com/office/drawing/2014/main" val="1628149786"/>
                  </a:ext>
                </a:extLst>
              </a:tr>
            </a:tbl>
          </a:graphicData>
        </a:graphic>
      </p:graphicFrame>
      <p:sp>
        <p:nvSpPr>
          <p:cNvPr id="13" name="Title 1">
            <a:extLst>
              <a:ext uri="{FF2B5EF4-FFF2-40B4-BE49-F238E27FC236}">
                <a16:creationId xmlns:a16="http://schemas.microsoft.com/office/drawing/2014/main" id="{B3D4F0C3-CE23-491A-87C8-B11B090A7BCC}"/>
              </a:ext>
            </a:extLst>
          </p:cNvPr>
          <p:cNvSpPr txBox="1">
            <a:spLocks/>
          </p:cNvSpPr>
          <p:nvPr/>
        </p:nvSpPr>
        <p:spPr>
          <a:xfrm>
            <a:off x="9846657" y="5993558"/>
            <a:ext cx="2123672" cy="648657"/>
          </a:xfrm>
          <a:prstGeom prst="rect">
            <a:avLst/>
          </a:prstGeom>
        </p:spPr>
        <p:txBody>
          <a:bodyPr vert="horz" lIns="91440" tIns="45720" rIns="91440" bIns="45720" rtlCol="0" anchor="t">
            <a:normAutofit fontScale="9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800" b="1" dirty="0">
                <a:solidFill>
                  <a:schemeClr val="accent2">
                    <a:lumMod val="75000"/>
                  </a:schemeClr>
                </a:solidFill>
              </a:rPr>
              <a:t>Continued </a:t>
            </a:r>
          </a:p>
          <a:p>
            <a:r>
              <a:rPr lang="en-US" sz="1800" b="1" dirty="0">
                <a:solidFill>
                  <a:schemeClr val="accent2">
                    <a:lumMod val="75000"/>
                  </a:schemeClr>
                </a:solidFill>
              </a:rPr>
              <a:t>on the next slide…</a:t>
            </a:r>
            <a:endParaRPr lang="en-US" sz="1800" b="1" dirty="0">
              <a:solidFill>
                <a:schemeClr val="accent5">
                  <a:lumMod val="75000"/>
                </a:schemeClr>
              </a:solidFill>
            </a:endParaRPr>
          </a:p>
        </p:txBody>
      </p:sp>
    </p:spTree>
    <p:extLst>
      <p:ext uri="{BB962C8B-B14F-4D97-AF65-F5344CB8AC3E}">
        <p14:creationId xmlns:p14="http://schemas.microsoft.com/office/powerpoint/2010/main" val="3449598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13568"/>
            <a:ext cx="8596668" cy="926925"/>
          </a:xfrm>
        </p:spPr>
        <p:txBody>
          <a:bodyPr>
            <a:normAutofit fontScale="90000"/>
          </a:bodyPr>
          <a:lstStyle/>
          <a:p>
            <a:pPr algn="ctr"/>
            <a:r>
              <a:rPr lang="en-US" dirty="0"/>
              <a:t>Champaign County Infrastructure - IT</a:t>
            </a:r>
            <a:br>
              <a:rPr lang="en-US" dirty="0"/>
            </a:br>
            <a:r>
              <a:rPr lang="en-US" sz="2000" b="1" dirty="0">
                <a:solidFill>
                  <a:schemeClr val="accent2">
                    <a:lumMod val="75000"/>
                  </a:schemeClr>
                </a:solidFill>
              </a:rPr>
              <a:t>County Information Systems Inventory (cont.)</a:t>
            </a:r>
            <a:endParaRPr lang="en-US" dirty="0">
              <a:solidFill>
                <a:schemeClr val="accent2">
                  <a:lumMod val="75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83744414"/>
              </p:ext>
            </p:extLst>
          </p:nvPr>
        </p:nvGraphicFramePr>
        <p:xfrm>
          <a:off x="534952" y="1504068"/>
          <a:ext cx="9107809" cy="1334895"/>
        </p:xfrm>
        <a:graphic>
          <a:graphicData uri="http://schemas.openxmlformats.org/drawingml/2006/table">
            <a:tbl>
              <a:tblPr>
                <a:tableStyleId>{5C22544A-7EE6-4342-B048-85BDC9FD1C3A}</a:tableStyleId>
              </a:tblPr>
              <a:tblGrid>
                <a:gridCol w="1737466">
                  <a:extLst>
                    <a:ext uri="{9D8B030D-6E8A-4147-A177-3AD203B41FA5}">
                      <a16:colId xmlns:a16="http://schemas.microsoft.com/office/drawing/2014/main" val="2633921673"/>
                    </a:ext>
                  </a:extLst>
                </a:gridCol>
                <a:gridCol w="2842788">
                  <a:extLst>
                    <a:ext uri="{9D8B030D-6E8A-4147-A177-3AD203B41FA5}">
                      <a16:colId xmlns:a16="http://schemas.microsoft.com/office/drawing/2014/main" val="4230595996"/>
                    </a:ext>
                  </a:extLst>
                </a:gridCol>
                <a:gridCol w="2209045">
                  <a:extLst>
                    <a:ext uri="{9D8B030D-6E8A-4147-A177-3AD203B41FA5}">
                      <a16:colId xmlns:a16="http://schemas.microsoft.com/office/drawing/2014/main" val="4183968708"/>
                    </a:ext>
                  </a:extLst>
                </a:gridCol>
                <a:gridCol w="2318510">
                  <a:extLst>
                    <a:ext uri="{9D8B030D-6E8A-4147-A177-3AD203B41FA5}">
                      <a16:colId xmlns:a16="http://schemas.microsoft.com/office/drawing/2014/main" val="1440543817"/>
                    </a:ext>
                  </a:extLst>
                </a:gridCol>
              </a:tblGrid>
              <a:tr h="149312">
                <a:tc>
                  <a:txBody>
                    <a:bodyPr/>
                    <a:lstStyle/>
                    <a:p>
                      <a:pPr algn="l" fontAlgn="ctr"/>
                      <a:r>
                        <a:rPr lang="en-US" sz="1400" b="1" u="sng" strike="noStrike" dirty="0">
                          <a:effectLst/>
                        </a:rPr>
                        <a:t>Cloud Platform</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System</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Purpose</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Date Acquired</a:t>
                      </a:r>
                      <a:endParaRPr lang="en-US" sz="1400" b="1" i="0" u="sng" strike="noStrike" dirty="0">
                        <a:solidFill>
                          <a:srgbClr val="000000"/>
                        </a:solidFill>
                        <a:effectLst/>
                        <a:latin typeface="Calibri" panose="020F0502020204030204" pitchFamily="34" charset="0"/>
                      </a:endParaRPr>
                    </a:p>
                  </a:txBody>
                  <a:tcPr marL="7110" marR="7110" marT="7110" marB="0" anchor="ctr"/>
                </a:tc>
                <a:extLst>
                  <a:ext uri="{0D108BD9-81ED-4DB2-BD59-A6C34878D82A}">
                    <a16:rowId xmlns:a16="http://schemas.microsoft.com/office/drawing/2014/main" val="1918948103"/>
                  </a:ext>
                </a:extLst>
              </a:tr>
              <a:tr h="142202">
                <a:tc>
                  <a:txBody>
                    <a:bodyPr/>
                    <a:lstStyle/>
                    <a:p>
                      <a:pPr algn="l" rtl="0" fontAlgn="ctr"/>
                      <a:r>
                        <a:rPr lang="en-US" sz="1400" b="0" i="0" u="none" strike="noStrike" dirty="0">
                          <a:solidFill>
                            <a:srgbClr val="000000"/>
                          </a:solidFill>
                          <a:effectLst/>
                          <a:latin typeface="Trebuchet MS" panose="020B0603020202020204" pitchFamily="34" charset="0"/>
                        </a:rPr>
                        <a:t>Cloud</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Kronos WorkForce Dimensions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HR/timekeeping/payroll</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2019</a:t>
                      </a:r>
                    </a:p>
                  </a:txBody>
                  <a:tcPr marL="9525" marR="9525" marT="9525" marB="0" anchor="ctr"/>
                </a:tc>
                <a:extLst>
                  <a:ext uri="{0D108BD9-81ED-4DB2-BD59-A6C34878D82A}">
                    <a16:rowId xmlns:a16="http://schemas.microsoft.com/office/drawing/2014/main" val="1118811616"/>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Cloud</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Tyler Odyssey </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jail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2019</a:t>
                      </a:r>
                    </a:p>
                  </a:txBody>
                  <a:tcPr marL="9525" marR="9525" marT="9525" marB="0" anchor="ctr"/>
                </a:tc>
                <a:extLst>
                  <a:ext uri="{0D108BD9-81ED-4DB2-BD59-A6C34878D82A}">
                    <a16:rowId xmlns:a16="http://schemas.microsoft.com/office/drawing/2014/main" val="4187261555"/>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Cloud</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Electronic Pollbook System</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voting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2020</a:t>
                      </a:r>
                    </a:p>
                  </a:txBody>
                  <a:tcPr marL="9525" marR="9525" marT="9525" marB="0" anchor="ctr"/>
                </a:tc>
                <a:extLst>
                  <a:ext uri="{0D108BD9-81ED-4DB2-BD59-A6C34878D82A}">
                    <a16:rowId xmlns:a16="http://schemas.microsoft.com/office/drawing/2014/main" val="3400064188"/>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Cloud</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Voter Registration system</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voter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2020</a:t>
                      </a:r>
                    </a:p>
                  </a:txBody>
                  <a:tcPr marL="9525" marR="9525" marT="9525" marB="0" anchor="ctr"/>
                </a:tc>
                <a:extLst>
                  <a:ext uri="{0D108BD9-81ED-4DB2-BD59-A6C34878D82A}">
                    <a16:rowId xmlns:a16="http://schemas.microsoft.com/office/drawing/2014/main" val="3964841352"/>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Cloud</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Squad Car/Body Cam system</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Law Enforcement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2014; upgraded 2020</a:t>
                      </a:r>
                    </a:p>
                  </a:txBody>
                  <a:tcPr marL="9525" marR="9525" marT="9525" marB="0" anchor="ctr"/>
                </a:tc>
                <a:extLst>
                  <a:ext uri="{0D108BD9-81ED-4DB2-BD59-A6C34878D82A}">
                    <a16:rowId xmlns:a16="http://schemas.microsoft.com/office/drawing/2014/main" val="2150983626"/>
                  </a:ext>
                </a:extLst>
              </a:tr>
            </a:tbl>
          </a:graphicData>
        </a:graphic>
      </p:graphicFrame>
      <p:sp>
        <p:nvSpPr>
          <p:cNvPr id="7" name="TextBox 6"/>
          <p:cNvSpPr txBox="1"/>
          <p:nvPr/>
        </p:nvSpPr>
        <p:spPr>
          <a:xfrm>
            <a:off x="9761907" y="1586561"/>
            <a:ext cx="1617499" cy="3139321"/>
          </a:xfrm>
          <a:prstGeom prst="rect">
            <a:avLst/>
          </a:prstGeom>
          <a:noFill/>
        </p:spPr>
        <p:txBody>
          <a:bodyPr wrap="square" rtlCol="0">
            <a:spAutoFit/>
          </a:bodyPr>
          <a:lstStyle/>
          <a:p>
            <a:r>
              <a:rPr lang="en-US" dirty="0"/>
              <a:t>Italicized items have critical component concerns.</a:t>
            </a:r>
          </a:p>
          <a:p>
            <a:endParaRPr lang="en-US" dirty="0"/>
          </a:p>
          <a:p>
            <a:r>
              <a:rPr lang="en-US" dirty="0"/>
              <a:t>Year 1 of the 6-year IT plan adopted in Dec 2019 is in progress.</a:t>
            </a:r>
          </a:p>
        </p:txBody>
      </p:sp>
      <p:sp>
        <p:nvSpPr>
          <p:cNvPr id="10" name="Slide Number Placeholder 9">
            <a:extLst>
              <a:ext uri="{FF2B5EF4-FFF2-40B4-BE49-F238E27FC236}">
                <a16:creationId xmlns:a16="http://schemas.microsoft.com/office/drawing/2014/main" id="{18AB2A89-0B45-4DB6-9A0A-F7A8EB45D269}"/>
              </a:ext>
            </a:extLst>
          </p:cNvPr>
          <p:cNvSpPr>
            <a:spLocks noGrp="1"/>
          </p:cNvSpPr>
          <p:nvPr>
            <p:ph type="sldNum" sz="quarter" idx="12"/>
          </p:nvPr>
        </p:nvSpPr>
        <p:spPr>
          <a:xfrm>
            <a:off x="11559253" y="6510459"/>
            <a:ext cx="683339" cy="365125"/>
          </a:xfrm>
        </p:spPr>
        <p:txBody>
          <a:bodyPr/>
          <a:lstStyle/>
          <a:p>
            <a:fld id="{519954A3-9DFD-4C44-94BA-B95130A3BA1C}" type="slidenum">
              <a:rPr lang="en-US" sz="1400" smtClean="0">
                <a:solidFill>
                  <a:srgbClr val="286D9F"/>
                </a:solidFill>
              </a:rPr>
              <a:t>9</a:t>
            </a:fld>
            <a:endParaRPr lang="en-US" sz="1400" dirty="0">
              <a:solidFill>
                <a:srgbClr val="286D9F"/>
              </a:solidFill>
            </a:endParaRPr>
          </a:p>
        </p:txBody>
      </p:sp>
      <p:graphicFrame>
        <p:nvGraphicFramePr>
          <p:cNvPr id="12" name="Content Placeholder 5">
            <a:extLst>
              <a:ext uri="{FF2B5EF4-FFF2-40B4-BE49-F238E27FC236}">
                <a16:creationId xmlns:a16="http://schemas.microsoft.com/office/drawing/2014/main" id="{D4D1D15B-9FE0-4AC2-BBEB-E89F33D8EE1D}"/>
              </a:ext>
            </a:extLst>
          </p:cNvPr>
          <p:cNvGraphicFramePr>
            <a:graphicFrameLocks/>
          </p:cNvGraphicFramePr>
          <p:nvPr>
            <p:extLst>
              <p:ext uri="{D42A27DB-BD31-4B8C-83A1-F6EECF244321}">
                <p14:modId xmlns:p14="http://schemas.microsoft.com/office/powerpoint/2010/main" val="1467532345"/>
              </p:ext>
            </p:extLst>
          </p:nvPr>
        </p:nvGraphicFramePr>
        <p:xfrm>
          <a:off x="534950" y="4234734"/>
          <a:ext cx="9107809" cy="2238396"/>
        </p:xfrm>
        <a:graphic>
          <a:graphicData uri="http://schemas.openxmlformats.org/drawingml/2006/table">
            <a:tbl>
              <a:tblPr>
                <a:tableStyleId>{5C22544A-7EE6-4342-B048-85BDC9FD1C3A}</a:tableStyleId>
              </a:tblPr>
              <a:tblGrid>
                <a:gridCol w="1719359">
                  <a:extLst>
                    <a:ext uri="{9D8B030D-6E8A-4147-A177-3AD203B41FA5}">
                      <a16:colId xmlns:a16="http://schemas.microsoft.com/office/drawing/2014/main" val="2633921673"/>
                    </a:ext>
                  </a:extLst>
                </a:gridCol>
                <a:gridCol w="2851841">
                  <a:extLst>
                    <a:ext uri="{9D8B030D-6E8A-4147-A177-3AD203B41FA5}">
                      <a16:colId xmlns:a16="http://schemas.microsoft.com/office/drawing/2014/main" val="4230595996"/>
                    </a:ext>
                  </a:extLst>
                </a:gridCol>
                <a:gridCol w="2236206">
                  <a:extLst>
                    <a:ext uri="{9D8B030D-6E8A-4147-A177-3AD203B41FA5}">
                      <a16:colId xmlns:a16="http://schemas.microsoft.com/office/drawing/2014/main" val="4183968708"/>
                    </a:ext>
                  </a:extLst>
                </a:gridCol>
                <a:gridCol w="2300403">
                  <a:extLst>
                    <a:ext uri="{9D8B030D-6E8A-4147-A177-3AD203B41FA5}">
                      <a16:colId xmlns:a16="http://schemas.microsoft.com/office/drawing/2014/main" val="1440543817"/>
                    </a:ext>
                  </a:extLst>
                </a:gridCol>
              </a:tblGrid>
              <a:tr h="160567">
                <a:tc>
                  <a:txBody>
                    <a:bodyPr/>
                    <a:lstStyle/>
                    <a:p>
                      <a:pPr algn="l" fontAlgn="ctr"/>
                      <a:r>
                        <a:rPr lang="en-US" sz="1400" b="1" u="sng" strike="noStrike" dirty="0">
                          <a:effectLst/>
                        </a:rPr>
                        <a:t>Misc. Platforms</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System</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Purpose</a:t>
                      </a:r>
                      <a:endParaRPr lang="en-US" sz="1400" b="1" i="0" u="sng" strike="noStrike" dirty="0">
                        <a:solidFill>
                          <a:srgbClr val="000000"/>
                        </a:solidFill>
                        <a:effectLst/>
                        <a:latin typeface="Calibri" panose="020F0502020204030204" pitchFamily="34" charset="0"/>
                      </a:endParaRPr>
                    </a:p>
                  </a:txBody>
                  <a:tcPr marL="7110" marR="7110" marT="7110" marB="0" anchor="ctr"/>
                </a:tc>
                <a:tc>
                  <a:txBody>
                    <a:bodyPr/>
                    <a:lstStyle/>
                    <a:p>
                      <a:pPr algn="l" fontAlgn="ctr"/>
                      <a:r>
                        <a:rPr lang="en-US" sz="1400" b="1" u="sng" strike="noStrike" dirty="0">
                          <a:effectLst/>
                        </a:rPr>
                        <a:t>Date Acquired</a:t>
                      </a:r>
                      <a:endParaRPr lang="en-US" sz="1400" b="1" i="0" u="sng" strike="noStrike" dirty="0">
                        <a:solidFill>
                          <a:srgbClr val="000000"/>
                        </a:solidFill>
                        <a:effectLst/>
                        <a:latin typeface="Calibri" panose="020F0502020204030204" pitchFamily="34" charset="0"/>
                      </a:endParaRPr>
                    </a:p>
                  </a:txBody>
                  <a:tcPr marL="7110" marR="7110" marT="7110" marB="0" anchor="ctr"/>
                </a:tc>
                <a:extLst>
                  <a:ext uri="{0D108BD9-81ED-4DB2-BD59-A6C34878D82A}">
                    <a16:rowId xmlns:a16="http://schemas.microsoft.com/office/drawing/2014/main" val="1918948103"/>
                  </a:ext>
                </a:extLst>
              </a:tr>
              <a:tr h="142202">
                <a:tc>
                  <a:txBody>
                    <a:bodyPr/>
                    <a:lstStyle/>
                    <a:p>
                      <a:pPr algn="l" rtl="0" fontAlgn="ctr"/>
                      <a:r>
                        <a:rPr lang="en-US" sz="1400" b="0" i="1"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1" i="1" u="none" strike="noStrike" dirty="0">
                          <a:solidFill>
                            <a:srgbClr val="000000"/>
                          </a:solidFill>
                          <a:effectLst/>
                          <a:latin typeface="Trebuchet MS" panose="020B0603020202020204" pitchFamily="34" charset="0"/>
                        </a:rPr>
                        <a:t>Copier fleet (70 copiers)</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copying/doc email</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2015; replacement in 2020</a:t>
                      </a:r>
                    </a:p>
                  </a:txBody>
                  <a:tcPr marL="9525" marR="9525" marT="9525" marB="0" anchor="ctr"/>
                </a:tc>
                <a:extLst>
                  <a:ext uri="{0D108BD9-81ED-4DB2-BD59-A6C34878D82A}">
                    <a16:rowId xmlns:a16="http://schemas.microsoft.com/office/drawing/2014/main" val="1118811616"/>
                  </a:ext>
                </a:extLst>
              </a:tr>
              <a:tr h="142202">
                <a:tc>
                  <a:txBody>
                    <a:bodyPr/>
                    <a:lstStyle/>
                    <a:p>
                      <a:pPr algn="l" rtl="0" fontAlgn="ctr"/>
                      <a:r>
                        <a:rPr lang="en-US" sz="1400" b="0" i="0"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Coroner Death Case Management</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record keeping</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1990s</a:t>
                      </a:r>
                    </a:p>
                  </a:txBody>
                  <a:tcPr marL="9525" marR="9525" marT="9525" marB="0" anchor="ctr"/>
                </a:tc>
                <a:extLst>
                  <a:ext uri="{0D108BD9-81ED-4DB2-BD59-A6C34878D82A}">
                    <a16:rowId xmlns:a16="http://schemas.microsoft.com/office/drawing/2014/main" val="310972400"/>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Planning and Zoning (permitting)</a:t>
                      </a:r>
                    </a:p>
                  </a:txBody>
                  <a:tcPr marL="9525" marR="9525" marT="9525" marB="0" anchor="ctr"/>
                </a:tc>
                <a:tc>
                  <a:txBody>
                    <a:bodyPr/>
                    <a:lstStyle/>
                    <a:p>
                      <a:pPr algn="l" rtl="0" fontAlgn="ctr"/>
                      <a:r>
                        <a:rPr lang="en-US" sz="1400" b="0" i="0" u="none" strike="noStrike" dirty="0">
                          <a:solidFill>
                            <a:srgbClr val="000000"/>
                          </a:solidFill>
                          <a:effectLst/>
                          <a:latin typeface="Trebuchet MS" panose="020B0603020202020204" pitchFamily="34" charset="0"/>
                        </a:rPr>
                        <a:t>permit tracking</a:t>
                      </a:r>
                    </a:p>
                  </a:txBody>
                  <a:tcPr marL="9525" marR="9525" marT="9525" marB="0" anchor="ctr"/>
                </a:tc>
                <a:tc>
                  <a:txBody>
                    <a:bodyPr/>
                    <a:lstStyle/>
                    <a:p>
                      <a:pPr algn="l" fontAlgn="ctr"/>
                      <a:r>
                        <a:rPr lang="en-US" sz="1400" b="0" i="0" u="none" strike="noStrike" dirty="0">
                          <a:solidFill>
                            <a:srgbClr val="000000"/>
                          </a:solidFill>
                          <a:effectLst/>
                          <a:latin typeface="Arial" panose="020B0604020202020204" pitchFamily="34" charset="0"/>
                        </a:rPr>
                        <a:t> </a:t>
                      </a:r>
                    </a:p>
                  </a:txBody>
                  <a:tcPr marL="9525" marR="9525" marT="9525" marB="0" anchor="ctr"/>
                </a:tc>
                <a:extLst>
                  <a:ext uri="{0D108BD9-81ED-4DB2-BD59-A6C34878D82A}">
                    <a16:rowId xmlns:a16="http://schemas.microsoft.com/office/drawing/2014/main" val="4187261555"/>
                  </a:ext>
                </a:extLst>
              </a:tr>
              <a:tr h="253896">
                <a:tc>
                  <a:txBody>
                    <a:bodyPr/>
                    <a:lstStyle/>
                    <a:p>
                      <a:pPr algn="l" rtl="0" fontAlgn="ctr"/>
                      <a:r>
                        <a:rPr lang="en-US" sz="1400" b="0" i="1"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1" i="1" u="none" strike="noStrike" dirty="0">
                          <a:solidFill>
                            <a:srgbClr val="000000"/>
                          </a:solidFill>
                          <a:effectLst/>
                          <a:latin typeface="Trebuchet MS" panose="020B0603020202020204" pitchFamily="34" charset="0"/>
                        </a:rPr>
                        <a:t>Shields Room Audio/Visual</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video records</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2012, some 2018</a:t>
                      </a:r>
                    </a:p>
                  </a:txBody>
                  <a:tcPr marL="9525" marR="9525" marT="9525" marB="0" anchor="ctr"/>
                </a:tc>
                <a:extLst>
                  <a:ext uri="{0D108BD9-81ED-4DB2-BD59-A6C34878D82A}">
                    <a16:rowId xmlns:a16="http://schemas.microsoft.com/office/drawing/2014/main" val="3118025412"/>
                  </a:ext>
                </a:extLst>
              </a:tr>
              <a:tr h="163533">
                <a:tc>
                  <a:txBody>
                    <a:bodyPr/>
                    <a:lstStyle/>
                    <a:p>
                      <a:pPr algn="l" rtl="0" fontAlgn="ctr"/>
                      <a:r>
                        <a:rPr lang="en-US" sz="1400" b="0" i="1"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1" i="1" u="none" strike="noStrike" dirty="0">
                          <a:solidFill>
                            <a:srgbClr val="000000"/>
                          </a:solidFill>
                          <a:effectLst/>
                          <a:latin typeface="Trebuchet MS" panose="020B0603020202020204" pitchFamily="34" charset="0"/>
                        </a:rPr>
                        <a:t>Video Evidence Management</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video records</a:t>
                      </a: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2014</a:t>
                      </a:r>
                    </a:p>
                  </a:txBody>
                  <a:tcPr marL="9525" marR="9525" marT="9525" marB="0" anchor="ctr"/>
                </a:tc>
                <a:extLst>
                  <a:ext uri="{0D108BD9-81ED-4DB2-BD59-A6C34878D82A}">
                    <a16:rowId xmlns:a16="http://schemas.microsoft.com/office/drawing/2014/main" val="2780024013"/>
                  </a:ext>
                </a:extLst>
              </a:tr>
              <a:tr h="142202">
                <a:tc>
                  <a:txBody>
                    <a:bodyPr/>
                    <a:lstStyle/>
                    <a:p>
                      <a:pPr algn="l" rtl="0" fontAlgn="ctr"/>
                      <a:r>
                        <a:rPr lang="en-US" sz="1400" b="0" i="1" u="none" strike="noStrike" dirty="0">
                          <a:solidFill>
                            <a:srgbClr val="000000"/>
                          </a:solidFill>
                          <a:effectLst/>
                          <a:latin typeface="Trebuchet MS" panose="020B0603020202020204" pitchFamily="34" charset="0"/>
                        </a:rPr>
                        <a:t>Various</a:t>
                      </a:r>
                    </a:p>
                  </a:txBody>
                  <a:tcPr marL="9525" marR="9525" marT="9525" marB="0" anchor="ctr"/>
                </a:tc>
                <a:tc>
                  <a:txBody>
                    <a:bodyPr/>
                    <a:lstStyle/>
                    <a:p>
                      <a:pPr algn="l" rtl="0" fontAlgn="ctr"/>
                      <a:r>
                        <a:rPr lang="en-US" sz="1400" b="1" i="1" u="none" strike="noStrike" dirty="0">
                          <a:solidFill>
                            <a:srgbClr val="000000"/>
                          </a:solidFill>
                          <a:effectLst/>
                          <a:latin typeface="Trebuchet MS" panose="020B0603020202020204" pitchFamily="34" charset="0"/>
                        </a:rPr>
                        <a:t>Wired Network </a:t>
                      </a:r>
                    </a:p>
                  </a:txBody>
                  <a:tcPr marL="9525" marR="9525" marT="9525" marB="0" anchor="ctr"/>
                </a:tc>
                <a:tc>
                  <a:txBody>
                    <a:bodyPr/>
                    <a:lstStyle/>
                    <a:p>
                      <a:pPr algn="l" fontAlgn="ctr"/>
                      <a:r>
                        <a:rPr lang="en-US" sz="1400" b="0" i="1" u="none" strike="noStrike" dirty="0">
                          <a:solidFill>
                            <a:srgbClr val="000000"/>
                          </a:solidFill>
                          <a:effectLst/>
                          <a:latin typeface="Trebuchet MS" panose="020B0603020202020204" pitchFamily="34" charset="0"/>
                        </a:rPr>
                        <a:t>County CCRN</a:t>
                      </a:r>
                      <a:endParaRPr lang="en-US" sz="1400" b="0" i="1" u="none" strike="noStrike" dirty="0">
                        <a:solidFill>
                          <a:srgbClr val="000000"/>
                        </a:solidFill>
                        <a:effectLst/>
                        <a:latin typeface="Arial" panose="020B0604020202020204" pitchFamily="34" charset="0"/>
                      </a:endParaRP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1996 to present</a:t>
                      </a:r>
                    </a:p>
                  </a:txBody>
                  <a:tcPr marL="9525" marR="9525" marT="9525" marB="0" anchor="ctr"/>
                </a:tc>
                <a:extLst>
                  <a:ext uri="{0D108BD9-81ED-4DB2-BD59-A6C34878D82A}">
                    <a16:rowId xmlns:a16="http://schemas.microsoft.com/office/drawing/2014/main" val="3401353438"/>
                  </a:ext>
                </a:extLst>
              </a:tr>
              <a:tr h="191973">
                <a:tc>
                  <a:txBody>
                    <a:bodyPr/>
                    <a:lstStyle/>
                    <a:p>
                      <a:pPr algn="l" rtl="0" fontAlgn="ctr"/>
                      <a:r>
                        <a:rPr lang="en-US" sz="1400" b="0" i="1" u="none" strike="noStrike" dirty="0">
                          <a:solidFill>
                            <a:srgbClr val="000000"/>
                          </a:solidFill>
                          <a:effectLst/>
                          <a:latin typeface="Trebuchet MS" panose="020B0603020202020204" pitchFamily="34" charset="0"/>
                        </a:rPr>
                        <a:t>Combo of Word, Excel, Visual Basic and AS400</a:t>
                      </a:r>
                    </a:p>
                  </a:txBody>
                  <a:tcPr marL="9525" marR="9525" marT="9525" marB="0" anchor="ctr"/>
                </a:tc>
                <a:tc>
                  <a:txBody>
                    <a:bodyPr/>
                    <a:lstStyle/>
                    <a:p>
                      <a:pPr algn="l" rtl="0" fontAlgn="ctr"/>
                      <a:r>
                        <a:rPr lang="en-US" sz="1400" b="1" i="1" u="none" strike="noStrike" dirty="0">
                          <a:solidFill>
                            <a:srgbClr val="000000"/>
                          </a:solidFill>
                          <a:effectLst/>
                          <a:latin typeface="Trebuchet MS" panose="020B0603020202020204" pitchFamily="34" charset="0"/>
                        </a:rPr>
                        <a:t>Budget Prep</a:t>
                      </a:r>
                    </a:p>
                    <a:p>
                      <a:pPr algn="l" rtl="0" fontAlgn="ctr"/>
                      <a:endParaRPr lang="en-US" sz="1400" b="0" i="1" u="none" strike="noStrike" dirty="0">
                        <a:solidFill>
                          <a:srgbClr val="000000"/>
                        </a:solidFill>
                        <a:effectLst/>
                        <a:latin typeface="Trebuchet MS" panose="020B0603020202020204" pitchFamily="34" charset="0"/>
                      </a:endParaRPr>
                    </a:p>
                    <a:p>
                      <a:pPr algn="l" rtl="0" fontAlgn="ctr"/>
                      <a:endParaRPr lang="en-US" sz="1400" b="0" i="1" u="none" strike="noStrike" dirty="0">
                        <a:solidFill>
                          <a:srgbClr val="000000"/>
                        </a:solidFill>
                        <a:effectLst/>
                        <a:latin typeface="Trebuchet MS" panose="020B0603020202020204" pitchFamily="34" charset="0"/>
                      </a:endParaRP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Budgeting</a:t>
                      </a:r>
                    </a:p>
                    <a:p>
                      <a:pPr algn="l" rtl="0" fontAlgn="ctr"/>
                      <a:endParaRPr lang="en-US" sz="1400" b="0" i="1" u="none" strike="noStrike" dirty="0">
                        <a:solidFill>
                          <a:srgbClr val="000000"/>
                        </a:solidFill>
                        <a:effectLst/>
                        <a:latin typeface="Trebuchet MS" panose="020B0603020202020204" pitchFamily="34" charset="0"/>
                      </a:endParaRPr>
                    </a:p>
                    <a:p>
                      <a:pPr algn="l" rtl="0" fontAlgn="ctr"/>
                      <a:endParaRPr lang="en-US" sz="1400" b="0" i="1" u="none" strike="noStrike" dirty="0">
                        <a:solidFill>
                          <a:srgbClr val="000000"/>
                        </a:solidFill>
                        <a:effectLst/>
                        <a:latin typeface="Trebuchet MS" panose="020B0603020202020204" pitchFamily="34" charset="0"/>
                      </a:endParaRPr>
                    </a:p>
                  </a:txBody>
                  <a:tcPr marL="9525" marR="9525" marT="9525" marB="0" anchor="ctr"/>
                </a:tc>
                <a:tc>
                  <a:txBody>
                    <a:bodyPr/>
                    <a:lstStyle/>
                    <a:p>
                      <a:pPr algn="l" rtl="0" fontAlgn="ctr"/>
                      <a:r>
                        <a:rPr lang="en-US" sz="1400" b="0" i="1" u="none" strike="noStrike" dirty="0">
                          <a:solidFill>
                            <a:srgbClr val="000000"/>
                          </a:solidFill>
                          <a:effectLst/>
                          <a:latin typeface="Trebuchet MS" panose="020B0603020202020204" pitchFamily="34" charset="0"/>
                        </a:rPr>
                        <a:t>Manual; incl ERP2020</a:t>
                      </a:r>
                    </a:p>
                    <a:p>
                      <a:pPr algn="l" rtl="0" fontAlgn="ctr"/>
                      <a:endParaRPr lang="en-US" sz="1400" b="0" i="1" u="none" strike="noStrike" dirty="0">
                        <a:solidFill>
                          <a:srgbClr val="000000"/>
                        </a:solidFill>
                        <a:effectLst/>
                        <a:latin typeface="Trebuchet MS" panose="020B0603020202020204" pitchFamily="34" charset="0"/>
                      </a:endParaRPr>
                    </a:p>
                    <a:p>
                      <a:pPr algn="l" rtl="0" fontAlgn="ctr"/>
                      <a:endParaRPr lang="en-US" sz="1400" b="0" i="1" u="none" strike="noStrike" dirty="0">
                        <a:solidFill>
                          <a:srgbClr val="000000"/>
                        </a:solidFill>
                        <a:effectLst/>
                        <a:latin typeface="Trebuchet MS" panose="020B0603020202020204" pitchFamily="34" charset="0"/>
                      </a:endParaRPr>
                    </a:p>
                  </a:txBody>
                  <a:tcPr marL="9525" marR="9525" marT="9525" marB="0" anchor="ctr"/>
                </a:tc>
                <a:extLst>
                  <a:ext uri="{0D108BD9-81ED-4DB2-BD59-A6C34878D82A}">
                    <a16:rowId xmlns:a16="http://schemas.microsoft.com/office/drawing/2014/main" val="503054711"/>
                  </a:ext>
                </a:extLst>
              </a:tr>
            </a:tbl>
          </a:graphicData>
        </a:graphic>
      </p:graphicFrame>
      <p:graphicFrame>
        <p:nvGraphicFramePr>
          <p:cNvPr id="11" name="Content Placeholder 5">
            <a:extLst>
              <a:ext uri="{FF2B5EF4-FFF2-40B4-BE49-F238E27FC236}">
                <a16:creationId xmlns:a16="http://schemas.microsoft.com/office/drawing/2014/main" id="{2314BDE6-132C-4DEF-B35F-296E8F31D1CD}"/>
              </a:ext>
            </a:extLst>
          </p:cNvPr>
          <p:cNvGraphicFramePr>
            <a:graphicFrameLocks/>
          </p:cNvGraphicFramePr>
          <p:nvPr/>
        </p:nvGraphicFramePr>
        <p:xfrm>
          <a:off x="534949" y="2984675"/>
          <a:ext cx="9107809" cy="991264"/>
        </p:xfrm>
        <a:graphic>
          <a:graphicData uri="http://schemas.openxmlformats.org/drawingml/2006/table">
            <a:tbl>
              <a:tblPr>
                <a:tableStyleId>{5C22544A-7EE6-4342-B048-85BDC9FD1C3A}</a:tableStyleId>
              </a:tblPr>
              <a:tblGrid>
                <a:gridCol w="1737466">
                  <a:extLst>
                    <a:ext uri="{9D8B030D-6E8A-4147-A177-3AD203B41FA5}">
                      <a16:colId xmlns:a16="http://schemas.microsoft.com/office/drawing/2014/main" val="2633921673"/>
                    </a:ext>
                  </a:extLst>
                </a:gridCol>
                <a:gridCol w="2842788">
                  <a:extLst>
                    <a:ext uri="{9D8B030D-6E8A-4147-A177-3AD203B41FA5}">
                      <a16:colId xmlns:a16="http://schemas.microsoft.com/office/drawing/2014/main" val="4230595996"/>
                    </a:ext>
                  </a:extLst>
                </a:gridCol>
                <a:gridCol w="2209045">
                  <a:extLst>
                    <a:ext uri="{9D8B030D-6E8A-4147-A177-3AD203B41FA5}">
                      <a16:colId xmlns:a16="http://schemas.microsoft.com/office/drawing/2014/main" val="4183968708"/>
                    </a:ext>
                  </a:extLst>
                </a:gridCol>
                <a:gridCol w="2318510">
                  <a:extLst>
                    <a:ext uri="{9D8B030D-6E8A-4147-A177-3AD203B41FA5}">
                      <a16:colId xmlns:a16="http://schemas.microsoft.com/office/drawing/2014/main" val="1440543817"/>
                    </a:ext>
                  </a:extLst>
                </a:gridCol>
              </a:tblGrid>
              <a:tr h="149312">
                <a:tc>
                  <a:txBody>
                    <a:bodyPr/>
                    <a:lstStyle/>
                    <a:p>
                      <a:pPr algn="l" fontAlgn="ctr"/>
                      <a:r>
                        <a:rPr lang="en-US" sz="1400" b="1" u="sng" strike="noStrike" dirty="0">
                          <a:effectLst/>
                        </a:rPr>
                        <a:t>Telephony</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1">
                        <a:lumMod val="40000"/>
                        <a:lumOff val="60000"/>
                      </a:schemeClr>
                    </a:solidFill>
                  </a:tcPr>
                </a:tc>
                <a:tc>
                  <a:txBody>
                    <a:bodyPr/>
                    <a:lstStyle/>
                    <a:p>
                      <a:pPr algn="l" fontAlgn="ctr"/>
                      <a:r>
                        <a:rPr lang="en-US" sz="1400" b="1" u="sng" strike="noStrike" dirty="0">
                          <a:effectLst/>
                        </a:rPr>
                        <a:t>System</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1">
                        <a:lumMod val="40000"/>
                        <a:lumOff val="60000"/>
                      </a:schemeClr>
                    </a:solidFill>
                  </a:tcPr>
                </a:tc>
                <a:tc>
                  <a:txBody>
                    <a:bodyPr/>
                    <a:lstStyle/>
                    <a:p>
                      <a:pPr algn="l" fontAlgn="ctr"/>
                      <a:r>
                        <a:rPr lang="en-US" sz="1400" b="1" u="sng" strike="noStrike" dirty="0">
                          <a:effectLst/>
                        </a:rPr>
                        <a:t>Purpose</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1">
                        <a:lumMod val="40000"/>
                        <a:lumOff val="60000"/>
                      </a:schemeClr>
                    </a:solidFill>
                  </a:tcPr>
                </a:tc>
                <a:tc>
                  <a:txBody>
                    <a:bodyPr/>
                    <a:lstStyle/>
                    <a:p>
                      <a:pPr algn="l" fontAlgn="ctr"/>
                      <a:r>
                        <a:rPr lang="en-US" sz="1400" b="1" u="sng" strike="noStrike" dirty="0">
                          <a:effectLst/>
                        </a:rPr>
                        <a:t>Date Acquired</a:t>
                      </a:r>
                      <a:endParaRPr lang="en-US" sz="1400" b="1" i="0" u="sng" strike="noStrike" dirty="0">
                        <a:solidFill>
                          <a:srgbClr val="000000"/>
                        </a:solidFill>
                        <a:effectLst/>
                        <a:latin typeface="Calibri" panose="020F0502020204030204" pitchFamily="34" charset="0"/>
                      </a:endParaRPr>
                    </a:p>
                  </a:txBody>
                  <a:tcPr marL="7110" marR="7110" marT="7110" marB="0" anchor="ctr">
                    <a:solidFill>
                      <a:schemeClr val="accent1">
                        <a:lumMod val="40000"/>
                        <a:lumOff val="60000"/>
                      </a:schemeClr>
                    </a:solidFill>
                  </a:tcPr>
                </a:tc>
                <a:extLst>
                  <a:ext uri="{0D108BD9-81ED-4DB2-BD59-A6C34878D82A}">
                    <a16:rowId xmlns:a16="http://schemas.microsoft.com/office/drawing/2014/main" val="1918948103"/>
                  </a:ext>
                </a:extLst>
              </a:tr>
              <a:tr h="294013">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n-US" sz="1400" b="0" i="1" u="none" strike="noStrike" dirty="0">
                          <a:solidFill>
                            <a:srgbClr val="000000"/>
                          </a:solidFill>
                          <a:effectLst/>
                          <a:latin typeface="Trebuchet MS" panose="020B0603020202020204" pitchFamily="34" charset="0"/>
                        </a:rPr>
                        <a:t>Toshiba PRI</a:t>
                      </a:r>
                    </a:p>
                  </a:txBody>
                  <a:tcPr marL="9525" marR="9525" marT="9525" marB="0" anchor="ctr">
                    <a:solidFill>
                      <a:schemeClr val="accent1">
                        <a:lumMod val="40000"/>
                        <a:lumOff val="60000"/>
                      </a:schemeClr>
                    </a:solidFill>
                  </a:tcPr>
                </a:tc>
                <a:tc>
                  <a:txBody>
                    <a:bodyPr/>
                    <a:lstStyle/>
                    <a:p>
                      <a:pPr algn="l" rtl="0" fontAlgn="ctr"/>
                      <a:r>
                        <a:rPr lang="en-US" sz="1400" b="1" i="1" u="none" strike="noStrike" dirty="0">
                          <a:solidFill>
                            <a:srgbClr val="000000"/>
                          </a:solidFill>
                          <a:effectLst/>
                          <a:latin typeface="Trebuchet MS" panose="020B0603020202020204" pitchFamily="34" charset="0"/>
                        </a:rPr>
                        <a:t>Phone System</a:t>
                      </a:r>
                    </a:p>
                  </a:txBody>
                  <a:tcPr marL="9525" marR="9525" marT="9525" marB="0" anchor="ctr">
                    <a:solidFill>
                      <a:schemeClr val="accent1">
                        <a:lumMod val="40000"/>
                        <a:lumOff val="6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phone communication</a:t>
                      </a:r>
                    </a:p>
                  </a:txBody>
                  <a:tcPr marL="9525" marR="9525" marT="9525" marB="0" anchor="ctr">
                    <a:solidFill>
                      <a:schemeClr val="accent1">
                        <a:lumMod val="40000"/>
                        <a:lumOff val="60000"/>
                      </a:schemeClr>
                    </a:solidFill>
                  </a:tcPr>
                </a:tc>
                <a:tc>
                  <a:txBody>
                    <a:bodyPr/>
                    <a:lstStyle/>
                    <a:p>
                      <a:pPr algn="l" rtl="0" fontAlgn="ctr"/>
                      <a:r>
                        <a:rPr lang="en-US" sz="1400" b="0" i="1" u="none" strike="noStrike" dirty="0">
                          <a:solidFill>
                            <a:srgbClr val="000000"/>
                          </a:solidFill>
                          <a:effectLst/>
                          <a:latin typeface="Trebuchet MS" panose="020B0603020202020204" pitchFamily="34" charset="0"/>
                        </a:rPr>
                        <a:t>1996</a:t>
                      </a:r>
                    </a:p>
                  </a:txBody>
                  <a:tcPr marL="9525" marR="9525" marT="9525" marB="0" anchor="ctr">
                    <a:solidFill>
                      <a:schemeClr val="accent1">
                        <a:lumMod val="40000"/>
                        <a:lumOff val="60000"/>
                      </a:schemeClr>
                    </a:solidFill>
                  </a:tcPr>
                </a:tc>
                <a:extLst>
                  <a:ext uri="{0D108BD9-81ED-4DB2-BD59-A6C34878D82A}">
                    <a16:rowId xmlns:a16="http://schemas.microsoft.com/office/drawing/2014/main" val="1118811616"/>
                  </a:ext>
                </a:extLst>
              </a:tr>
              <a:tr h="170643">
                <a:tc>
                  <a:txBody>
                    <a:bodyPr/>
                    <a:lstStyle/>
                    <a:p>
                      <a:pPr algn="l" rtl="0" fontAlgn="ctr"/>
                      <a:r>
                        <a:rPr lang="en-US" sz="1400" b="0" i="0" u="none" strike="noStrike" dirty="0">
                          <a:solidFill>
                            <a:srgbClr val="000000"/>
                          </a:solidFill>
                          <a:effectLst/>
                          <a:latin typeface="Trebuchet MS" panose="020B0603020202020204" pitchFamily="34" charset="0"/>
                        </a:rPr>
                        <a:t>Consolidated</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Wireless Network </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County CCRN</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2016</a:t>
                      </a:r>
                    </a:p>
                  </a:txBody>
                  <a:tcPr marL="9525" marR="9525" marT="9525" marB="0" anchor="ctr">
                    <a:solidFill>
                      <a:schemeClr val="accent1">
                        <a:lumMod val="40000"/>
                        <a:lumOff val="60000"/>
                      </a:schemeClr>
                    </a:solidFill>
                  </a:tcPr>
                </a:tc>
                <a:extLst>
                  <a:ext uri="{0D108BD9-81ED-4DB2-BD59-A6C34878D82A}">
                    <a16:rowId xmlns:a16="http://schemas.microsoft.com/office/drawing/2014/main" val="4187261555"/>
                  </a:ext>
                </a:extLst>
              </a:tr>
              <a:tr h="253896">
                <a:tc>
                  <a:txBody>
                    <a:bodyPr/>
                    <a:lstStyle/>
                    <a:p>
                      <a:pPr algn="l" rtl="0" fontAlgn="ctr"/>
                      <a:r>
                        <a:rPr lang="en-US" sz="1400" b="0" i="0" u="none" strike="noStrike" dirty="0">
                          <a:solidFill>
                            <a:srgbClr val="000000"/>
                          </a:solidFill>
                          <a:effectLst/>
                          <a:latin typeface="Trebuchet MS" panose="020B0603020202020204" pitchFamily="34" charset="0"/>
                        </a:rPr>
                        <a:t>Toshiba PRI</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Voicemail</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phone communication</a:t>
                      </a:r>
                    </a:p>
                  </a:txBody>
                  <a:tcPr marL="9525" marR="9525" marT="9525" marB="0" anchor="ctr">
                    <a:solidFill>
                      <a:schemeClr val="accent1">
                        <a:lumMod val="40000"/>
                        <a:lumOff val="60000"/>
                      </a:schemeClr>
                    </a:solidFill>
                  </a:tcPr>
                </a:tc>
                <a:tc>
                  <a:txBody>
                    <a:bodyPr/>
                    <a:lstStyle/>
                    <a:p>
                      <a:pPr algn="l" rtl="0" fontAlgn="ctr"/>
                      <a:r>
                        <a:rPr lang="en-US" sz="1400" b="0" i="0" u="none" strike="noStrike" dirty="0">
                          <a:solidFill>
                            <a:srgbClr val="000000"/>
                          </a:solidFill>
                          <a:effectLst/>
                          <a:latin typeface="Trebuchet MS" panose="020B0603020202020204" pitchFamily="34" charset="0"/>
                        </a:rPr>
                        <a:t>1996</a:t>
                      </a:r>
                    </a:p>
                  </a:txBody>
                  <a:tcPr marL="9525" marR="9525" marT="9525" marB="0" anchor="ctr">
                    <a:solidFill>
                      <a:schemeClr val="accent1">
                        <a:lumMod val="40000"/>
                        <a:lumOff val="60000"/>
                      </a:schemeClr>
                    </a:solidFill>
                  </a:tcPr>
                </a:tc>
                <a:extLst>
                  <a:ext uri="{0D108BD9-81ED-4DB2-BD59-A6C34878D82A}">
                    <a16:rowId xmlns:a16="http://schemas.microsoft.com/office/drawing/2014/main" val="3118025412"/>
                  </a:ext>
                </a:extLst>
              </a:tr>
            </a:tbl>
          </a:graphicData>
        </a:graphic>
      </p:graphicFrame>
    </p:spTree>
    <p:extLst>
      <p:ext uri="{BB962C8B-B14F-4D97-AF65-F5344CB8AC3E}">
        <p14:creationId xmlns:p14="http://schemas.microsoft.com/office/powerpoint/2010/main" val="24706119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4117</TotalTime>
  <Words>3511</Words>
  <Application>Microsoft Office PowerPoint</Application>
  <PresentationFormat>Widescreen</PresentationFormat>
  <Paragraphs>621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Times New Roman</vt:lpstr>
      <vt:lpstr>Trebuchet MS</vt:lpstr>
      <vt:lpstr>Wingdings</vt:lpstr>
      <vt:lpstr>Wingdings 3</vt:lpstr>
      <vt:lpstr>Facet</vt:lpstr>
      <vt:lpstr>Annual Report to the County Board from the County Executive</vt:lpstr>
      <vt:lpstr>Office of the County Executive Statutory responsibilities – County Administration &amp; Services</vt:lpstr>
      <vt:lpstr>Office of the County Executive Statutory responsibilities – County Board</vt:lpstr>
      <vt:lpstr>Office of the County Executive Statutory responsibilities – Intergovernmental Partnerships</vt:lpstr>
      <vt:lpstr>Office of the County Executive Statutory responsibilities - Economic Development   The Executive represents the County in promoting economic growth and a thriving community.</vt:lpstr>
      <vt:lpstr>Champaign County Infrastructure - Facilities County Facilities Inventory</vt:lpstr>
      <vt:lpstr>Champaign County Infrastructure - Facilities 2020 Facilities Projects Completed</vt:lpstr>
      <vt:lpstr>Champaign County Infrastructure - IT County Information Systems Inventory </vt:lpstr>
      <vt:lpstr>Champaign County Infrastructure - IT County Information Systems Inventory (cont.)</vt:lpstr>
      <vt:lpstr>Champaign County Infrastructure - Personnel County Workforce: Snapshot of Changes</vt:lpstr>
      <vt:lpstr>Champaign County Infrastructure – Personnel Workforce Task Force – Moving the county toward being an employer of choice  </vt:lpstr>
      <vt:lpstr>Champaign County Finances County General Fund Revenue Summary</vt:lpstr>
      <vt:lpstr>Champaign County Finances County Expenditure Summary</vt:lpstr>
      <vt:lpstr>Champaign County Finances Projects to increase revenue/decrease expenses</vt:lpstr>
      <vt:lpstr>Champaign County Government Nursing Home Obligations to Other County Funds</vt:lpstr>
      <vt:lpstr>COVID-19 Update Board of Health</vt:lpstr>
      <vt:lpstr>COVID-19 Update Emergency Operations Center</vt:lpstr>
      <vt:lpstr>Champaign County Government Preparing for 2021</vt:lpstr>
      <vt:lpstr>Office of the County Executive - Budget Fund balance guideline is 12.5-16.7%. 2020 projected revenue to expenditure deficit is $3.1m, which will reduce fund balance to 9.9%.  </vt:lpstr>
    </vt:vector>
  </TitlesOfParts>
  <Company>Champaign County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Darlene A. Kloeppel</dc:creator>
  <cp:lastModifiedBy>Darlene A. Kloeppel</cp:lastModifiedBy>
  <cp:revision>276</cp:revision>
  <cp:lastPrinted>2019-05-23T14:00:10Z</cp:lastPrinted>
  <dcterms:created xsi:type="dcterms:W3CDTF">2019-04-25T19:23:02Z</dcterms:created>
  <dcterms:modified xsi:type="dcterms:W3CDTF">2020-05-20T16:37:55Z</dcterms:modified>
</cp:coreProperties>
</file>