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4" r:id="rId3"/>
    <p:sldId id="270" r:id="rId4"/>
    <p:sldId id="272" r:id="rId5"/>
    <p:sldId id="267" r:id="rId6"/>
    <p:sldId id="302" r:id="rId7"/>
    <p:sldId id="273" r:id="rId8"/>
    <p:sldId id="303" r:id="rId9"/>
    <p:sldId id="301" r:id="rId10"/>
    <p:sldId id="304" r:id="rId11"/>
    <p:sldId id="300" r:id="rId12"/>
    <p:sldId id="296"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p:restoredTop sz="95701"/>
  </p:normalViewPr>
  <p:slideViewPr>
    <p:cSldViewPr snapToGrid="0" snapToObjects="1">
      <p:cViewPr varScale="1">
        <p:scale>
          <a:sx n="103" d="100"/>
          <a:sy n="103" d="100"/>
        </p:scale>
        <p:origin x="632" y="1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2" d="100"/>
          <a:sy n="92" d="100"/>
        </p:scale>
        <p:origin x="351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E71EC-E5AB-A84E-9757-327FF62DE69A}" type="datetimeFigureOut">
              <a:rPr lang="en-US" smtClean="0"/>
              <a:t>9/21/21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C4D21-76BD-3D4D-8105-B9EDFBA83CAB}" type="slidenum">
              <a:rPr lang="en-US" smtClean="0"/>
              <a:t>‹#›</a:t>
            </a:fld>
            <a:endParaRPr lang="en-US"/>
          </a:p>
        </p:txBody>
      </p:sp>
    </p:spTree>
    <p:extLst>
      <p:ext uri="{BB962C8B-B14F-4D97-AF65-F5344CB8AC3E}">
        <p14:creationId xmlns:p14="http://schemas.microsoft.com/office/powerpoint/2010/main" val="148869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1C4D21-76BD-3D4D-8105-B9EDFBA83CAB}" type="slidenum">
              <a:rPr lang="en-US" smtClean="0"/>
              <a:t>1</a:t>
            </a:fld>
            <a:endParaRPr lang="en-US"/>
          </a:p>
        </p:txBody>
      </p:sp>
    </p:spTree>
    <p:extLst>
      <p:ext uri="{BB962C8B-B14F-4D97-AF65-F5344CB8AC3E}">
        <p14:creationId xmlns:p14="http://schemas.microsoft.com/office/powerpoint/2010/main" val="188590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C1C4D21-76BD-3D4D-8105-B9EDFBA83CAB}" type="slidenum">
              <a:rPr lang="en-US" smtClean="0"/>
              <a:t>2</a:t>
            </a:fld>
            <a:endParaRPr lang="en-US"/>
          </a:p>
        </p:txBody>
      </p:sp>
    </p:spTree>
    <p:extLst>
      <p:ext uri="{BB962C8B-B14F-4D97-AF65-F5344CB8AC3E}">
        <p14:creationId xmlns:p14="http://schemas.microsoft.com/office/powerpoint/2010/main" val="74658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r>
              <a:rPr lang="en-US" dirty="0"/>
              <a:t>Simpler Model </a:t>
            </a:r>
          </a:p>
        </p:txBody>
      </p:sp>
      <p:sp>
        <p:nvSpPr>
          <p:cNvPr id="4" name="Slide Number Placeholder 3"/>
          <p:cNvSpPr>
            <a:spLocks noGrp="1"/>
          </p:cNvSpPr>
          <p:nvPr>
            <p:ph type="sldNum" sz="quarter" idx="5"/>
          </p:nvPr>
        </p:nvSpPr>
        <p:spPr/>
        <p:txBody>
          <a:bodyPr/>
          <a:lstStyle/>
          <a:p>
            <a:pPr marL="0" marR="0" lvl="0" indent="0" algn="r" defTabSz="1360627" rtl="0" eaLnBrk="1" fontAlgn="auto" latinLnBrk="0" hangingPunct="1">
              <a:lnSpc>
                <a:spcPct val="100000"/>
              </a:lnSpc>
              <a:spcBef>
                <a:spcPts val="0"/>
              </a:spcBef>
              <a:spcAft>
                <a:spcPts val="0"/>
              </a:spcAft>
              <a:buClrTx/>
              <a:buSzTx/>
              <a:buFontTx/>
              <a:buNone/>
              <a:tabLst/>
              <a:defRPr/>
            </a:pPr>
            <a:fld id="{78639C4F-40D1-4E67-AD24-2E4498C015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6062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27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1C4D21-76BD-3D4D-8105-B9EDFBA83CAB}" type="slidenum">
              <a:rPr lang="en-US" smtClean="0"/>
              <a:t>13</a:t>
            </a:fld>
            <a:endParaRPr lang="en-US"/>
          </a:p>
        </p:txBody>
      </p:sp>
    </p:spTree>
    <p:extLst>
      <p:ext uri="{BB962C8B-B14F-4D97-AF65-F5344CB8AC3E}">
        <p14:creationId xmlns:p14="http://schemas.microsoft.com/office/powerpoint/2010/main" val="49788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9/15/21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9/15/21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711E-0D4D-7A40-AC8B-A84874E9C478}"/>
              </a:ext>
            </a:extLst>
          </p:cNvPr>
          <p:cNvSpPr>
            <a:spLocks noGrp="1"/>
          </p:cNvSpPr>
          <p:nvPr>
            <p:ph type="ctrTitle"/>
          </p:nvPr>
        </p:nvSpPr>
        <p:spPr>
          <a:xfrm>
            <a:off x="1154954" y="1232442"/>
            <a:ext cx="8825658" cy="3329581"/>
          </a:xfrm>
        </p:spPr>
        <p:txBody>
          <a:bodyPr/>
          <a:lstStyle/>
          <a:p>
            <a:r>
              <a:rPr lang="en-US" dirty="0"/>
              <a:t>Evaluation Capacity Building: Board Update </a:t>
            </a:r>
          </a:p>
        </p:txBody>
      </p:sp>
      <p:sp>
        <p:nvSpPr>
          <p:cNvPr id="3" name="Subtitle 2">
            <a:extLst>
              <a:ext uri="{FF2B5EF4-FFF2-40B4-BE49-F238E27FC236}">
                <a16:creationId xmlns:a16="http://schemas.microsoft.com/office/drawing/2014/main" id="{60CBB82B-B0A4-0A4B-AFB2-412CDA33F21B}"/>
              </a:ext>
            </a:extLst>
          </p:cNvPr>
          <p:cNvSpPr>
            <a:spLocks noGrp="1"/>
          </p:cNvSpPr>
          <p:nvPr>
            <p:ph type="subTitle" idx="1"/>
          </p:nvPr>
        </p:nvSpPr>
        <p:spPr>
          <a:xfrm>
            <a:off x="1154954" y="4777379"/>
            <a:ext cx="8930741" cy="1364113"/>
          </a:xfrm>
        </p:spPr>
        <p:txBody>
          <a:bodyPr>
            <a:normAutofit fontScale="92500" lnSpcReduction="20000"/>
          </a:bodyPr>
          <a:lstStyle/>
          <a:p>
            <a:r>
              <a:rPr lang="en-US" dirty="0"/>
              <a:t>Mark Aber, Nicole Allen, EMILY BLEVINS, DANYELLE DAWSON, HOPE HOLLAND, ANDI </a:t>
            </a:r>
            <a:r>
              <a:rPr lang="en-US" dirty="0" err="1"/>
              <a:t>QUasEBARTH</a:t>
            </a:r>
            <a:endParaRPr lang="en-US" dirty="0"/>
          </a:p>
          <a:p>
            <a:r>
              <a:rPr lang="en-US" dirty="0"/>
              <a:t>FY21 Evaluation Capacity Building Team</a:t>
            </a:r>
          </a:p>
          <a:p>
            <a:r>
              <a:rPr lang="en-US" dirty="0"/>
              <a:t>University of Illinois at </a:t>
            </a:r>
            <a:r>
              <a:rPr lang="en-US" dirty="0" err="1"/>
              <a:t>urbana</a:t>
            </a:r>
            <a:r>
              <a:rPr lang="en-US" dirty="0"/>
              <a:t>-champaign</a:t>
            </a:r>
          </a:p>
        </p:txBody>
      </p:sp>
      <p:pic>
        <p:nvPicPr>
          <p:cNvPr id="4" name="Picture 3">
            <a:extLst>
              <a:ext uri="{FF2B5EF4-FFF2-40B4-BE49-F238E27FC236}">
                <a16:creationId xmlns:a16="http://schemas.microsoft.com/office/drawing/2014/main" id="{5AB49FDB-9BCB-2E4E-8D1C-C1FE46C7FD78}"/>
              </a:ext>
            </a:extLst>
          </p:cNvPr>
          <p:cNvPicPr>
            <a:picLocks noChangeAspect="1"/>
          </p:cNvPicPr>
          <p:nvPr/>
        </p:nvPicPr>
        <p:blipFill>
          <a:blip r:embed="rId3"/>
          <a:stretch>
            <a:fillRect/>
          </a:stretch>
        </p:blipFill>
        <p:spPr>
          <a:xfrm>
            <a:off x="9980613" y="5208090"/>
            <a:ext cx="1883391" cy="1255594"/>
          </a:xfrm>
          <a:prstGeom prst="rect">
            <a:avLst/>
          </a:prstGeom>
        </p:spPr>
      </p:pic>
    </p:spTree>
    <p:extLst>
      <p:ext uri="{BB962C8B-B14F-4D97-AF65-F5344CB8AC3E}">
        <p14:creationId xmlns:p14="http://schemas.microsoft.com/office/powerpoint/2010/main" val="476604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AE23-1BDE-714B-8E16-55C2AEC1DAA2}"/>
              </a:ext>
            </a:extLst>
          </p:cNvPr>
          <p:cNvSpPr>
            <a:spLocks noGrp="1"/>
          </p:cNvSpPr>
          <p:nvPr>
            <p:ph type="title"/>
          </p:nvPr>
        </p:nvSpPr>
        <p:spPr/>
        <p:txBody>
          <a:bodyPr/>
          <a:lstStyle/>
          <a:p>
            <a:r>
              <a:rPr lang="en-US" dirty="0"/>
              <a:t>New in FY21 Deliverables</a:t>
            </a:r>
          </a:p>
        </p:txBody>
      </p:sp>
      <p:sp>
        <p:nvSpPr>
          <p:cNvPr id="3" name="Content Placeholder 2">
            <a:extLst>
              <a:ext uri="{FF2B5EF4-FFF2-40B4-BE49-F238E27FC236}">
                <a16:creationId xmlns:a16="http://schemas.microsoft.com/office/drawing/2014/main" id="{D39ADC8C-B08B-7A47-8C21-680E90B8DE0F}"/>
              </a:ext>
            </a:extLst>
          </p:cNvPr>
          <p:cNvSpPr>
            <a:spLocks noGrp="1"/>
          </p:cNvSpPr>
          <p:nvPr>
            <p:ph idx="1"/>
          </p:nvPr>
        </p:nvSpPr>
        <p:spPr>
          <a:xfrm>
            <a:off x="758928" y="1331259"/>
            <a:ext cx="8946541" cy="4725157"/>
          </a:xfrm>
        </p:spPr>
        <p:txBody>
          <a:bodyPr>
            <a:normAutofit fontScale="92500" lnSpcReduction="20000"/>
          </a:bodyPr>
          <a:lstStyle/>
          <a:p>
            <a:pPr marL="0" indent="0">
              <a:buNone/>
            </a:pPr>
            <a:endParaRPr lang="en-US" dirty="0"/>
          </a:p>
          <a:p>
            <a:pPr lvl="0"/>
            <a:r>
              <a:rPr lang="en-US" dirty="0"/>
              <a:t>Choose three Programs for Targeted Evaluation Data Usage in Consultation (up to</a:t>
            </a:r>
            <a:r>
              <a:rPr lang="en-US" i="1" dirty="0"/>
              <a:t> </a:t>
            </a:r>
            <a:r>
              <a:rPr lang="en-US" dirty="0"/>
              <a:t>two CCMHB and one CCDDB)</a:t>
            </a:r>
          </a:p>
          <a:p>
            <a:pPr lvl="0"/>
            <a:endParaRPr lang="en-US" b="1" dirty="0"/>
          </a:p>
          <a:p>
            <a:r>
              <a:rPr lang="en-US" dirty="0"/>
              <a:t>Offer two workshops with CCMHB/CCDDB funded agencies regarding data usage fundamentals.</a:t>
            </a:r>
          </a:p>
          <a:p>
            <a:endParaRPr lang="en-US" dirty="0"/>
          </a:p>
          <a:p>
            <a:pPr lvl="0"/>
            <a:r>
              <a:rPr lang="en-US" dirty="0"/>
              <a:t>Meet with CCMHB/CCDDB members as requested to provide information on, for example:</a:t>
            </a:r>
          </a:p>
          <a:p>
            <a:pPr lvl="1"/>
            <a:r>
              <a:rPr lang="en-US" dirty="0"/>
              <a:t>The varied uses of evaluation</a:t>
            </a:r>
          </a:p>
          <a:p>
            <a:pPr lvl="1"/>
            <a:r>
              <a:rPr lang="en-US" sz="2600" b="1" dirty="0"/>
              <a:t>Logic modeling process</a:t>
            </a:r>
          </a:p>
          <a:p>
            <a:pPr lvl="1"/>
            <a:r>
              <a:rPr lang="en-US" dirty="0"/>
              <a:t>CCMHB/CCDDB goals and priorities with regard to evaluation</a:t>
            </a:r>
          </a:p>
          <a:p>
            <a:pPr lvl="1"/>
            <a:r>
              <a:rPr lang="en-US" dirty="0"/>
              <a:t>Instantiating evaluation practices for the CCMHB and the boards’ funded programs</a:t>
            </a:r>
          </a:p>
          <a:p>
            <a:endParaRPr lang="en-US" dirty="0"/>
          </a:p>
          <a:p>
            <a:pPr lvl="0"/>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56681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E5AA-5635-5742-9FB5-015BCDE5839E}"/>
              </a:ext>
            </a:extLst>
          </p:cNvPr>
          <p:cNvSpPr>
            <a:spLocks noGrp="1"/>
          </p:cNvSpPr>
          <p:nvPr>
            <p:ph type="title"/>
          </p:nvPr>
        </p:nvSpPr>
        <p:spPr/>
        <p:txBody>
          <a:bodyPr/>
          <a:lstStyle/>
          <a:p>
            <a:r>
              <a:rPr lang="en-US" dirty="0"/>
              <a:t>FY21 CCMHDDB Logic Model Development</a:t>
            </a:r>
            <a:endParaRPr lang="en-US" sz="3200" dirty="0"/>
          </a:p>
        </p:txBody>
      </p:sp>
      <p:sp>
        <p:nvSpPr>
          <p:cNvPr id="3" name="Content Placeholder 2">
            <a:extLst>
              <a:ext uri="{FF2B5EF4-FFF2-40B4-BE49-F238E27FC236}">
                <a16:creationId xmlns:a16="http://schemas.microsoft.com/office/drawing/2014/main" id="{5B698E2E-0794-594D-9A1A-058DC3898C9C}"/>
              </a:ext>
            </a:extLst>
          </p:cNvPr>
          <p:cNvSpPr>
            <a:spLocks noGrp="1"/>
          </p:cNvSpPr>
          <p:nvPr>
            <p:ph idx="1"/>
          </p:nvPr>
        </p:nvSpPr>
        <p:spPr>
          <a:xfrm>
            <a:off x="1251901" y="2297430"/>
            <a:ext cx="9404723" cy="4560570"/>
          </a:xfrm>
        </p:spPr>
        <p:txBody>
          <a:bodyPr>
            <a:normAutofit/>
          </a:bodyPr>
          <a:lstStyle/>
          <a:p>
            <a:r>
              <a:rPr lang="en-US" sz="2400" dirty="0"/>
              <a:t>Five workshops each attended by </a:t>
            </a:r>
          </a:p>
          <a:p>
            <a:pPr lvl="1"/>
            <a:r>
              <a:rPr lang="en-US" sz="2200" dirty="0"/>
              <a:t>CCMHDDB staff</a:t>
            </a:r>
          </a:p>
          <a:p>
            <a:pPr lvl="1"/>
            <a:r>
              <a:rPr lang="en-US" sz="2200" dirty="0"/>
              <a:t>Up to two Mental Health board members and two Developmental Disabilities board members</a:t>
            </a:r>
          </a:p>
          <a:p>
            <a:endParaRPr lang="en-US" sz="2400" dirty="0"/>
          </a:p>
        </p:txBody>
      </p:sp>
    </p:spTree>
    <p:extLst>
      <p:ext uri="{BB962C8B-B14F-4D97-AF65-F5344CB8AC3E}">
        <p14:creationId xmlns:p14="http://schemas.microsoft.com/office/powerpoint/2010/main" val="263748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E0A10A55-FE63-48DC-B839-7EA1A9C1F931}"/>
              </a:ext>
            </a:extLst>
          </p:cNvPr>
          <p:cNvSpPr/>
          <p:nvPr/>
        </p:nvSpPr>
        <p:spPr>
          <a:xfrm>
            <a:off x="184904" y="154136"/>
            <a:ext cx="11842281" cy="629976"/>
          </a:xfrm>
          <a:prstGeom prst="rect">
            <a:avLst/>
          </a:prstGeom>
          <a:solidFill>
            <a:srgbClr val="003366"/>
          </a:solid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grpSp>
        <p:nvGrpSpPr>
          <p:cNvPr id="449" name="Group 448">
            <a:extLst>
              <a:ext uri="{FF2B5EF4-FFF2-40B4-BE49-F238E27FC236}">
                <a16:creationId xmlns:a16="http://schemas.microsoft.com/office/drawing/2014/main" id="{92AED491-C744-DF4F-9F6B-331FE8EAC043}"/>
              </a:ext>
            </a:extLst>
          </p:cNvPr>
          <p:cNvGrpSpPr/>
          <p:nvPr/>
        </p:nvGrpSpPr>
        <p:grpSpPr>
          <a:xfrm>
            <a:off x="4450004" y="1563385"/>
            <a:ext cx="1942897" cy="637187"/>
            <a:chOff x="6717018" y="2252091"/>
            <a:chExt cx="2914345" cy="955781"/>
          </a:xfrm>
        </p:grpSpPr>
        <p:sp>
          <p:nvSpPr>
            <p:cNvPr id="410" name="Rectangle 409">
              <a:extLst>
                <a:ext uri="{FF2B5EF4-FFF2-40B4-BE49-F238E27FC236}">
                  <a16:creationId xmlns:a16="http://schemas.microsoft.com/office/drawing/2014/main" id="{F24F62B2-6052-4EBD-B5FB-2899A8DE5E53}"/>
                </a:ext>
              </a:extLst>
            </p:cNvPr>
            <p:cNvSpPr/>
            <p:nvPr/>
          </p:nvSpPr>
          <p:spPr>
            <a:xfrm>
              <a:off x="6717018" y="2252091"/>
              <a:ext cx="2914345" cy="955781"/>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11" name="Rectangle 10">
              <a:extLst>
                <a:ext uri="{FF2B5EF4-FFF2-40B4-BE49-F238E27FC236}">
                  <a16:creationId xmlns:a16="http://schemas.microsoft.com/office/drawing/2014/main" id="{A7815263-2FC4-B24B-AF54-B5F8BDB64311}"/>
                </a:ext>
              </a:extLst>
            </p:cNvPr>
            <p:cNvSpPr/>
            <p:nvPr/>
          </p:nvSpPr>
          <p:spPr>
            <a:xfrm>
              <a:off x="6813349" y="2327015"/>
              <a:ext cx="2674829" cy="733022"/>
            </a:xfrm>
            <a:prstGeom prst="rect">
              <a:avLst/>
            </a:prstGeom>
            <a:solidFill>
              <a:srgbClr val="66AA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Increase Opportunities for Peer Support , Mutual Help, and Self-Advocacy</a:t>
              </a:r>
              <a:endParaRPr lang="en-US" sz="933" dirty="0">
                <a:solidFill>
                  <a:prstClr val="white"/>
                </a:solidFill>
                <a:latin typeface="Calibri" panose="020F0502020204030204"/>
              </a:endParaRPr>
            </a:p>
          </p:txBody>
        </p:sp>
      </p:grpSp>
      <p:grpSp>
        <p:nvGrpSpPr>
          <p:cNvPr id="455" name="Group 454">
            <a:extLst>
              <a:ext uri="{FF2B5EF4-FFF2-40B4-BE49-F238E27FC236}">
                <a16:creationId xmlns:a16="http://schemas.microsoft.com/office/drawing/2014/main" id="{491AA1CB-59AD-DD43-A39E-C9EB010E9C34}"/>
              </a:ext>
            </a:extLst>
          </p:cNvPr>
          <p:cNvGrpSpPr/>
          <p:nvPr/>
        </p:nvGrpSpPr>
        <p:grpSpPr>
          <a:xfrm>
            <a:off x="11203971" y="3076621"/>
            <a:ext cx="942031" cy="832271"/>
            <a:chOff x="16759446" y="4478855"/>
            <a:chExt cx="1413046" cy="1248406"/>
          </a:xfrm>
        </p:grpSpPr>
        <p:sp>
          <p:nvSpPr>
            <p:cNvPr id="87" name="Rectangle 86">
              <a:extLst>
                <a:ext uri="{FF2B5EF4-FFF2-40B4-BE49-F238E27FC236}">
                  <a16:creationId xmlns:a16="http://schemas.microsoft.com/office/drawing/2014/main" id="{CBFCA164-9B09-4754-B601-CF741AB8E03C}"/>
                </a:ext>
              </a:extLst>
            </p:cNvPr>
            <p:cNvSpPr/>
            <p:nvPr/>
          </p:nvSpPr>
          <p:spPr>
            <a:xfrm>
              <a:off x="16759446" y="4478855"/>
              <a:ext cx="1413046" cy="1248406"/>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12" name="Rectangle 11">
              <a:extLst>
                <a:ext uri="{FF2B5EF4-FFF2-40B4-BE49-F238E27FC236}">
                  <a16:creationId xmlns:a16="http://schemas.microsoft.com/office/drawing/2014/main" id="{B6C2BBFF-78C5-284F-AE5B-DF932C6F1D56}"/>
                </a:ext>
              </a:extLst>
            </p:cNvPr>
            <p:cNvSpPr/>
            <p:nvPr/>
          </p:nvSpPr>
          <p:spPr>
            <a:xfrm>
              <a:off x="16812521" y="4702652"/>
              <a:ext cx="1306895" cy="838077"/>
            </a:xfrm>
            <a:prstGeom prst="rect">
              <a:avLst/>
            </a:prstGeom>
            <a:solidFill>
              <a:srgbClr val="005A58"/>
            </a:solidFill>
            <a:ln w="19050">
              <a:solidFill>
                <a:srgbClr val="DAEA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1067" b="1" dirty="0">
                  <a:solidFill>
                    <a:prstClr val="white"/>
                  </a:solidFill>
                  <a:latin typeface="Calibri" panose="020F0502020204030204"/>
                </a:rPr>
                <a:t>Healthy Community</a:t>
              </a:r>
            </a:p>
          </p:txBody>
        </p:sp>
      </p:grpSp>
      <p:grpSp>
        <p:nvGrpSpPr>
          <p:cNvPr id="454" name="Group 453">
            <a:extLst>
              <a:ext uri="{FF2B5EF4-FFF2-40B4-BE49-F238E27FC236}">
                <a16:creationId xmlns:a16="http://schemas.microsoft.com/office/drawing/2014/main" id="{31EE3124-BB2F-6347-A8F4-50D8D21BF7C7}"/>
              </a:ext>
            </a:extLst>
          </p:cNvPr>
          <p:cNvGrpSpPr/>
          <p:nvPr/>
        </p:nvGrpSpPr>
        <p:grpSpPr>
          <a:xfrm>
            <a:off x="6854569" y="2736077"/>
            <a:ext cx="2015332" cy="664383"/>
            <a:chOff x="10281854" y="3989814"/>
            <a:chExt cx="3022998" cy="996575"/>
          </a:xfrm>
        </p:grpSpPr>
        <p:sp>
          <p:nvSpPr>
            <p:cNvPr id="84" name="Rectangle 83">
              <a:extLst>
                <a:ext uri="{FF2B5EF4-FFF2-40B4-BE49-F238E27FC236}">
                  <a16:creationId xmlns:a16="http://schemas.microsoft.com/office/drawing/2014/main" id="{71442F8D-DC9D-40A1-9A48-4545612824F4}"/>
                </a:ext>
              </a:extLst>
            </p:cNvPr>
            <p:cNvSpPr/>
            <p:nvPr/>
          </p:nvSpPr>
          <p:spPr>
            <a:xfrm>
              <a:off x="10281854" y="3989814"/>
              <a:ext cx="3022998" cy="996575"/>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22" name="Rectangle 21">
              <a:extLst>
                <a:ext uri="{FF2B5EF4-FFF2-40B4-BE49-F238E27FC236}">
                  <a16:creationId xmlns:a16="http://schemas.microsoft.com/office/drawing/2014/main" id="{EEBDA799-AC7E-5542-AC5C-C68445039287}"/>
                </a:ext>
              </a:extLst>
            </p:cNvPr>
            <p:cNvSpPr/>
            <p:nvPr/>
          </p:nvSpPr>
          <p:spPr>
            <a:xfrm>
              <a:off x="10404575" y="4126012"/>
              <a:ext cx="2700550" cy="738398"/>
            </a:xfrm>
            <a:prstGeom prst="rect">
              <a:avLst/>
            </a:prstGeom>
            <a:solidFill>
              <a:srgbClr val="008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Maximize Efficient use of Limited Resources</a:t>
              </a:r>
            </a:p>
          </p:txBody>
        </p:sp>
      </p:grpSp>
      <p:grpSp>
        <p:nvGrpSpPr>
          <p:cNvPr id="458" name="Group 457">
            <a:extLst>
              <a:ext uri="{FF2B5EF4-FFF2-40B4-BE49-F238E27FC236}">
                <a16:creationId xmlns:a16="http://schemas.microsoft.com/office/drawing/2014/main" id="{87E7A0A9-179E-504B-84C2-E30920D26517}"/>
              </a:ext>
            </a:extLst>
          </p:cNvPr>
          <p:cNvGrpSpPr/>
          <p:nvPr/>
        </p:nvGrpSpPr>
        <p:grpSpPr>
          <a:xfrm>
            <a:off x="131993" y="2482157"/>
            <a:ext cx="1476802" cy="756491"/>
            <a:chOff x="197989" y="3608935"/>
            <a:chExt cx="2215203" cy="1134737"/>
          </a:xfrm>
        </p:grpSpPr>
        <p:sp>
          <p:nvSpPr>
            <p:cNvPr id="100" name="Rectangle 99">
              <a:extLst>
                <a:ext uri="{FF2B5EF4-FFF2-40B4-BE49-F238E27FC236}">
                  <a16:creationId xmlns:a16="http://schemas.microsoft.com/office/drawing/2014/main" id="{6FE2969F-277B-420A-83B5-A1E21F57C533}"/>
                </a:ext>
              </a:extLst>
            </p:cNvPr>
            <p:cNvSpPr/>
            <p:nvPr/>
          </p:nvSpPr>
          <p:spPr>
            <a:xfrm>
              <a:off x="197989" y="3608935"/>
              <a:ext cx="2215203" cy="1134737"/>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40" name="Rectangle 39">
              <a:extLst>
                <a:ext uri="{FF2B5EF4-FFF2-40B4-BE49-F238E27FC236}">
                  <a16:creationId xmlns:a16="http://schemas.microsoft.com/office/drawing/2014/main" id="{3CB03FFD-204C-4545-9689-4D74A49E6E13}"/>
                </a:ext>
              </a:extLst>
            </p:cNvPr>
            <p:cNvSpPr/>
            <p:nvPr/>
          </p:nvSpPr>
          <p:spPr>
            <a:xfrm>
              <a:off x="315203" y="3716163"/>
              <a:ext cx="1991812" cy="895547"/>
            </a:xfrm>
            <a:prstGeom prst="rect">
              <a:avLst/>
            </a:prstGeom>
            <a:solidFill>
              <a:srgbClr val="EFF5F5"/>
            </a:solidFill>
            <a:ln w="19050">
              <a:solidFill>
                <a:srgbClr val="005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Required and Regular Planning for DDB/MHB Activities and  Priorities</a:t>
              </a:r>
            </a:p>
          </p:txBody>
        </p:sp>
      </p:grpSp>
      <p:grpSp>
        <p:nvGrpSpPr>
          <p:cNvPr id="457" name="Group 456">
            <a:extLst>
              <a:ext uri="{FF2B5EF4-FFF2-40B4-BE49-F238E27FC236}">
                <a16:creationId xmlns:a16="http://schemas.microsoft.com/office/drawing/2014/main" id="{1404FE15-85AB-2442-9B6F-6A83CE7434E3}"/>
              </a:ext>
            </a:extLst>
          </p:cNvPr>
          <p:cNvGrpSpPr/>
          <p:nvPr/>
        </p:nvGrpSpPr>
        <p:grpSpPr>
          <a:xfrm>
            <a:off x="6854569" y="5200811"/>
            <a:ext cx="2015332" cy="565439"/>
            <a:chOff x="10281854" y="8078228"/>
            <a:chExt cx="3022998" cy="848159"/>
          </a:xfrm>
        </p:grpSpPr>
        <p:sp>
          <p:nvSpPr>
            <p:cNvPr id="86" name="Rectangle 85">
              <a:extLst>
                <a:ext uri="{FF2B5EF4-FFF2-40B4-BE49-F238E27FC236}">
                  <a16:creationId xmlns:a16="http://schemas.microsoft.com/office/drawing/2014/main" id="{5030C643-4CA0-45B8-82F2-98A6732D6DA4}"/>
                </a:ext>
              </a:extLst>
            </p:cNvPr>
            <p:cNvSpPr/>
            <p:nvPr/>
          </p:nvSpPr>
          <p:spPr>
            <a:xfrm>
              <a:off x="10281854" y="8078228"/>
              <a:ext cx="3022998" cy="848159"/>
            </a:xfrm>
            <a:custGeom>
              <a:avLst/>
              <a:gdLst>
                <a:gd name="connsiteX0" fmla="*/ 0 w 3022998"/>
                <a:gd name="connsiteY0" fmla="*/ 0 h 890445"/>
                <a:gd name="connsiteX1" fmla="*/ 3022998 w 3022998"/>
                <a:gd name="connsiteY1" fmla="*/ 0 h 890445"/>
                <a:gd name="connsiteX2" fmla="*/ 3022998 w 3022998"/>
                <a:gd name="connsiteY2" fmla="*/ 890445 h 890445"/>
                <a:gd name="connsiteX3" fmla="*/ 0 w 3022998"/>
                <a:gd name="connsiteY3" fmla="*/ 890445 h 890445"/>
                <a:gd name="connsiteX4" fmla="*/ 0 w 3022998"/>
                <a:gd name="connsiteY4" fmla="*/ 0 h 890445"/>
                <a:gd name="connsiteX0" fmla="*/ 13998 w 3036996"/>
                <a:gd name="connsiteY0" fmla="*/ 0 h 890445"/>
                <a:gd name="connsiteX1" fmla="*/ 3036996 w 3036996"/>
                <a:gd name="connsiteY1" fmla="*/ 0 h 890445"/>
                <a:gd name="connsiteX2" fmla="*/ 3036996 w 3036996"/>
                <a:gd name="connsiteY2" fmla="*/ 890445 h 890445"/>
                <a:gd name="connsiteX3" fmla="*/ 13998 w 3036996"/>
                <a:gd name="connsiteY3" fmla="*/ 890445 h 890445"/>
                <a:gd name="connsiteX4" fmla="*/ 0 w 3036996"/>
                <a:gd name="connsiteY4" fmla="*/ 641192 h 890445"/>
                <a:gd name="connsiteX5" fmla="*/ 13998 w 3036996"/>
                <a:gd name="connsiteY5" fmla="*/ 0 h 890445"/>
                <a:gd name="connsiteX0" fmla="*/ 13998 w 3036996"/>
                <a:gd name="connsiteY0" fmla="*/ 0 h 890445"/>
                <a:gd name="connsiteX1" fmla="*/ 3036996 w 3036996"/>
                <a:gd name="connsiteY1" fmla="*/ 0 h 890445"/>
                <a:gd name="connsiteX2" fmla="*/ 3033486 w 3036996"/>
                <a:gd name="connsiteY2" fmla="*/ 437992 h 890445"/>
                <a:gd name="connsiteX3" fmla="*/ 3036996 w 3036996"/>
                <a:gd name="connsiteY3" fmla="*/ 890445 h 890445"/>
                <a:gd name="connsiteX4" fmla="*/ 13998 w 3036996"/>
                <a:gd name="connsiteY4" fmla="*/ 890445 h 890445"/>
                <a:gd name="connsiteX5" fmla="*/ 0 w 3036996"/>
                <a:gd name="connsiteY5" fmla="*/ 641192 h 890445"/>
                <a:gd name="connsiteX6" fmla="*/ 13998 w 3036996"/>
                <a:gd name="connsiteY6" fmla="*/ 0 h 890445"/>
                <a:gd name="connsiteX0" fmla="*/ 13998 w 3036996"/>
                <a:gd name="connsiteY0" fmla="*/ 14199 h 904644"/>
                <a:gd name="connsiteX1" fmla="*/ 1496525 w 3036996"/>
                <a:gd name="connsiteY1" fmla="*/ 0 h 904644"/>
                <a:gd name="connsiteX2" fmla="*/ 3036996 w 3036996"/>
                <a:gd name="connsiteY2" fmla="*/ 14199 h 904644"/>
                <a:gd name="connsiteX3" fmla="*/ 3033486 w 3036996"/>
                <a:gd name="connsiteY3" fmla="*/ 452191 h 904644"/>
                <a:gd name="connsiteX4" fmla="*/ 3036996 w 3036996"/>
                <a:gd name="connsiteY4" fmla="*/ 904644 h 904644"/>
                <a:gd name="connsiteX5" fmla="*/ 13998 w 3036996"/>
                <a:gd name="connsiteY5" fmla="*/ 904644 h 904644"/>
                <a:gd name="connsiteX6" fmla="*/ 0 w 3036996"/>
                <a:gd name="connsiteY6" fmla="*/ 655391 h 904644"/>
                <a:gd name="connsiteX7" fmla="*/ 13998 w 3036996"/>
                <a:gd name="connsiteY7" fmla="*/ 14199 h 90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6996" h="904644">
                  <a:moveTo>
                    <a:pt x="13998" y="14199"/>
                  </a:moveTo>
                  <a:lnTo>
                    <a:pt x="1496525" y="0"/>
                  </a:lnTo>
                  <a:lnTo>
                    <a:pt x="3036996" y="14199"/>
                  </a:lnTo>
                  <a:lnTo>
                    <a:pt x="3033486" y="452191"/>
                  </a:lnTo>
                  <a:lnTo>
                    <a:pt x="3036996" y="904644"/>
                  </a:lnTo>
                  <a:lnTo>
                    <a:pt x="13998" y="904644"/>
                  </a:lnTo>
                  <a:lnTo>
                    <a:pt x="0" y="655391"/>
                  </a:lnTo>
                  <a:lnTo>
                    <a:pt x="13998" y="14199"/>
                  </a:lnTo>
                  <a:close/>
                </a:path>
              </a:pathLst>
            </a:cu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1FF3CF21-D21D-3F4B-ABD5-7506EA98BA70}"/>
                </a:ext>
              </a:extLst>
            </p:cNvPr>
            <p:cNvSpPr/>
            <p:nvPr/>
          </p:nvSpPr>
          <p:spPr>
            <a:xfrm>
              <a:off x="10413864" y="8265268"/>
              <a:ext cx="2769256" cy="480114"/>
            </a:xfrm>
            <a:prstGeom prst="rect">
              <a:avLst/>
            </a:prstGeom>
            <a:solidFill>
              <a:srgbClr val="008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Increase Influence on Policy at Local, State and Federal Levels</a:t>
              </a:r>
            </a:p>
          </p:txBody>
        </p:sp>
      </p:grpSp>
      <p:grpSp>
        <p:nvGrpSpPr>
          <p:cNvPr id="450" name="Group 449">
            <a:extLst>
              <a:ext uri="{FF2B5EF4-FFF2-40B4-BE49-F238E27FC236}">
                <a16:creationId xmlns:a16="http://schemas.microsoft.com/office/drawing/2014/main" id="{58A664FC-27F7-194B-80EF-AC918B86CA8C}"/>
              </a:ext>
            </a:extLst>
          </p:cNvPr>
          <p:cNvGrpSpPr/>
          <p:nvPr/>
        </p:nvGrpSpPr>
        <p:grpSpPr>
          <a:xfrm>
            <a:off x="6886373" y="1588100"/>
            <a:ext cx="2015332" cy="734793"/>
            <a:chOff x="10329559" y="2267849"/>
            <a:chExt cx="3022998" cy="1102190"/>
          </a:xfrm>
        </p:grpSpPr>
        <p:sp>
          <p:nvSpPr>
            <p:cNvPr id="83" name="Rectangle 82">
              <a:extLst>
                <a:ext uri="{FF2B5EF4-FFF2-40B4-BE49-F238E27FC236}">
                  <a16:creationId xmlns:a16="http://schemas.microsoft.com/office/drawing/2014/main" id="{73184FF3-347E-4DCF-947E-A58A9437CBBA}"/>
                </a:ext>
              </a:extLst>
            </p:cNvPr>
            <p:cNvSpPr/>
            <p:nvPr/>
          </p:nvSpPr>
          <p:spPr>
            <a:xfrm>
              <a:off x="10329559" y="2267849"/>
              <a:ext cx="3022998" cy="1102190"/>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46" name="Rectangle 45">
              <a:extLst>
                <a:ext uri="{FF2B5EF4-FFF2-40B4-BE49-F238E27FC236}">
                  <a16:creationId xmlns:a16="http://schemas.microsoft.com/office/drawing/2014/main" id="{A46D1C07-6ACC-2A41-B0B0-91F55B4DB58A}"/>
                </a:ext>
              </a:extLst>
            </p:cNvPr>
            <p:cNvSpPr/>
            <p:nvPr/>
          </p:nvSpPr>
          <p:spPr>
            <a:xfrm>
              <a:off x="10498995" y="2348792"/>
              <a:ext cx="2684125" cy="903501"/>
            </a:xfrm>
            <a:prstGeom prst="rect">
              <a:avLst/>
            </a:prstGeom>
            <a:solidFill>
              <a:srgbClr val="008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Increased Attention to Wants and Needs of Consumers and Families</a:t>
              </a:r>
            </a:p>
          </p:txBody>
        </p:sp>
      </p:grpSp>
      <p:grpSp>
        <p:nvGrpSpPr>
          <p:cNvPr id="448" name="Group 447">
            <a:extLst>
              <a:ext uri="{FF2B5EF4-FFF2-40B4-BE49-F238E27FC236}">
                <a16:creationId xmlns:a16="http://schemas.microsoft.com/office/drawing/2014/main" id="{ABDAAB23-003D-DB48-9617-FCD7ACF472C7}"/>
              </a:ext>
            </a:extLst>
          </p:cNvPr>
          <p:cNvGrpSpPr/>
          <p:nvPr/>
        </p:nvGrpSpPr>
        <p:grpSpPr>
          <a:xfrm>
            <a:off x="9434901" y="3928969"/>
            <a:ext cx="1658852" cy="1086823"/>
            <a:chOff x="14152351" y="5779154"/>
            <a:chExt cx="2488278" cy="1630234"/>
          </a:xfrm>
        </p:grpSpPr>
        <p:sp>
          <p:nvSpPr>
            <p:cNvPr id="88" name="Rectangle 556">
              <a:extLst>
                <a:ext uri="{FF2B5EF4-FFF2-40B4-BE49-F238E27FC236}">
                  <a16:creationId xmlns:a16="http://schemas.microsoft.com/office/drawing/2014/main" id="{5C7CC223-432D-8C4C-B0AB-98ACC5B6569A}"/>
                </a:ext>
              </a:extLst>
            </p:cNvPr>
            <p:cNvSpPr/>
            <p:nvPr/>
          </p:nvSpPr>
          <p:spPr>
            <a:xfrm>
              <a:off x="14152351" y="5779154"/>
              <a:ext cx="2488278" cy="1630234"/>
            </a:xfrm>
            <a:custGeom>
              <a:avLst/>
              <a:gdLst>
                <a:gd name="connsiteX0" fmla="*/ 0 w 3060898"/>
                <a:gd name="connsiteY0" fmla="*/ 0 h 4536974"/>
                <a:gd name="connsiteX1" fmla="*/ 3060898 w 3060898"/>
                <a:gd name="connsiteY1" fmla="*/ 0 h 4536974"/>
                <a:gd name="connsiteX2" fmla="*/ 3060898 w 3060898"/>
                <a:gd name="connsiteY2" fmla="*/ 4536974 h 4536974"/>
                <a:gd name="connsiteX3" fmla="*/ 0 w 3060898"/>
                <a:gd name="connsiteY3" fmla="*/ 4536974 h 4536974"/>
                <a:gd name="connsiteX4" fmla="*/ 0 w 3060898"/>
                <a:gd name="connsiteY4"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160007 h 4536974"/>
                <a:gd name="connsiteX5" fmla="*/ 2538 w 3063436"/>
                <a:gd name="connsiteY5"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1234064 h 4536974"/>
                <a:gd name="connsiteX5" fmla="*/ 0 w 3063436"/>
                <a:gd name="connsiteY5" fmla="*/ 160007 h 4536974"/>
                <a:gd name="connsiteX6" fmla="*/ 2538 w 3063436"/>
                <a:gd name="connsiteY6"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2569378 h 4536974"/>
                <a:gd name="connsiteX5" fmla="*/ 0 w 3063436"/>
                <a:gd name="connsiteY5" fmla="*/ 1234064 h 4536974"/>
                <a:gd name="connsiteX6" fmla="*/ 0 w 3063436"/>
                <a:gd name="connsiteY6" fmla="*/ 160007 h 4536974"/>
                <a:gd name="connsiteX7" fmla="*/ 2538 w 3063436"/>
                <a:gd name="connsiteY7"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3672464 h 4536974"/>
                <a:gd name="connsiteX5" fmla="*/ 0 w 3063436"/>
                <a:gd name="connsiteY5" fmla="*/ 2569378 h 4536974"/>
                <a:gd name="connsiteX6" fmla="*/ 0 w 3063436"/>
                <a:gd name="connsiteY6" fmla="*/ 1234064 h 4536974"/>
                <a:gd name="connsiteX7" fmla="*/ 0 w 3063436"/>
                <a:gd name="connsiteY7" fmla="*/ 160007 h 4536974"/>
                <a:gd name="connsiteX8" fmla="*/ 2538 w 3063436"/>
                <a:gd name="connsiteY8" fmla="*/ 0 h 4536974"/>
                <a:gd name="connsiteX0" fmla="*/ 2538 w 3063436"/>
                <a:gd name="connsiteY0" fmla="*/ 0 h 4536974"/>
                <a:gd name="connsiteX1" fmla="*/ 3063436 w 3063436"/>
                <a:gd name="connsiteY1" fmla="*/ 0 h 4536974"/>
                <a:gd name="connsiteX2" fmla="*/ 3062515 w 3063436"/>
                <a:gd name="connsiteY2" fmla="*/ 2192007 h 4536974"/>
                <a:gd name="connsiteX3" fmla="*/ 3063436 w 3063436"/>
                <a:gd name="connsiteY3" fmla="*/ 4536974 h 4536974"/>
                <a:gd name="connsiteX4" fmla="*/ 2538 w 3063436"/>
                <a:gd name="connsiteY4" fmla="*/ 4536974 h 4536974"/>
                <a:gd name="connsiteX5" fmla="*/ 0 w 3063436"/>
                <a:gd name="connsiteY5" fmla="*/ 3672464 h 4536974"/>
                <a:gd name="connsiteX6" fmla="*/ 0 w 3063436"/>
                <a:gd name="connsiteY6" fmla="*/ 2569378 h 4536974"/>
                <a:gd name="connsiteX7" fmla="*/ 0 w 3063436"/>
                <a:gd name="connsiteY7" fmla="*/ 1234064 h 4536974"/>
                <a:gd name="connsiteX8" fmla="*/ 0 w 3063436"/>
                <a:gd name="connsiteY8" fmla="*/ 160007 h 4536974"/>
                <a:gd name="connsiteX9" fmla="*/ 2538 w 3063436"/>
                <a:gd name="connsiteY9" fmla="*/ 0 h 453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36" h="4536974">
                  <a:moveTo>
                    <a:pt x="2538" y="0"/>
                  </a:moveTo>
                  <a:lnTo>
                    <a:pt x="3063436" y="0"/>
                  </a:lnTo>
                  <a:lnTo>
                    <a:pt x="3062515" y="2192007"/>
                  </a:lnTo>
                  <a:lnTo>
                    <a:pt x="3063436" y="4536974"/>
                  </a:lnTo>
                  <a:lnTo>
                    <a:pt x="2538" y="4536974"/>
                  </a:lnTo>
                  <a:lnTo>
                    <a:pt x="0" y="3672464"/>
                  </a:lnTo>
                  <a:lnTo>
                    <a:pt x="0" y="2569378"/>
                  </a:lnTo>
                  <a:lnTo>
                    <a:pt x="0" y="1234064"/>
                  </a:lnTo>
                  <a:lnTo>
                    <a:pt x="0" y="160007"/>
                  </a:lnTo>
                  <a:lnTo>
                    <a:pt x="2538" y="0"/>
                  </a:lnTo>
                  <a:close/>
                </a:path>
              </a:pathLst>
            </a:cu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57" name="Rectangle 56">
              <a:extLst>
                <a:ext uri="{FF2B5EF4-FFF2-40B4-BE49-F238E27FC236}">
                  <a16:creationId xmlns:a16="http://schemas.microsoft.com/office/drawing/2014/main" id="{B57E8A9C-9340-DF44-B025-A313B23E5AB1}"/>
                </a:ext>
              </a:extLst>
            </p:cNvPr>
            <p:cNvSpPr/>
            <p:nvPr/>
          </p:nvSpPr>
          <p:spPr>
            <a:xfrm>
              <a:off x="14348832" y="6006980"/>
              <a:ext cx="2095316" cy="1115378"/>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800" b="1" dirty="0">
                  <a:solidFill>
                    <a:prstClr val="white"/>
                  </a:solidFill>
                  <a:latin typeface="Calibri" panose="020F0502020204030204"/>
                </a:rPr>
                <a:t>Effective, Coordinated Service Delivery System</a:t>
              </a:r>
            </a:p>
          </p:txBody>
        </p:sp>
      </p:grpSp>
      <p:sp>
        <p:nvSpPr>
          <p:cNvPr id="110" name="Content Placeholder 3">
            <a:extLst>
              <a:ext uri="{FF2B5EF4-FFF2-40B4-BE49-F238E27FC236}">
                <a16:creationId xmlns:a16="http://schemas.microsoft.com/office/drawing/2014/main" id="{E7C14174-21C2-43CC-BEA1-93524F24880F}"/>
              </a:ext>
            </a:extLst>
          </p:cNvPr>
          <p:cNvSpPr>
            <a:spLocks noGrp="1"/>
          </p:cNvSpPr>
          <p:nvPr>
            <p:ph idx="1"/>
          </p:nvPr>
        </p:nvSpPr>
        <p:spPr>
          <a:xfrm>
            <a:off x="429635" y="232585"/>
            <a:ext cx="11388292" cy="436935"/>
          </a:xfrm>
          <a:prstGeom prst="rect">
            <a:avLst/>
          </a:prstGeom>
          <a:solidFill>
            <a:srgbClr val="E6F4F4"/>
          </a:solidFill>
          <a:ln w="127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defTabSz="609630">
              <a:spcBef>
                <a:spcPts val="0"/>
              </a:spcBef>
              <a:buClrTx/>
              <a:buSzTx/>
              <a:buNone/>
              <a:defRPr/>
            </a:pPr>
            <a:r>
              <a:rPr lang="en-US" sz="867" dirty="0">
                <a:solidFill>
                  <a:srgbClr val="003366"/>
                </a:solidFill>
              </a:rPr>
              <a:t>Purpose</a:t>
            </a:r>
            <a:r>
              <a:rPr lang="en-US" sz="867" i="1" dirty="0">
                <a:solidFill>
                  <a:srgbClr val="003366"/>
                </a:solidFill>
              </a:rPr>
              <a:t>: To deploy county tax dollars to promote health and wellbeing in the community, including through a) the promotion of a local system of services for the prevention and treatment of mental or emotional, intellectual or developmental, and substance use disorders, and b) the advancement of a local system of programs and services for the treatment of people with intellectual and/or developmental disabilities, in accordance with the assessed priorities of the citizens of Champaign County</a:t>
            </a:r>
            <a:r>
              <a:rPr lang="en-US" sz="867" dirty="0">
                <a:solidFill>
                  <a:srgbClr val="003366"/>
                </a:solidFill>
              </a:rPr>
              <a:t>. </a:t>
            </a:r>
            <a:endParaRPr lang="en-US" sz="867" dirty="0">
              <a:solidFill>
                <a:srgbClr val="003366"/>
              </a:solidFill>
              <a:latin typeface="Times New Roman" panose="02020603050405020304" pitchFamily="18" charset="0"/>
              <a:ea typeface="Times New Roman" panose="02020603050405020304" pitchFamily="18" charset="0"/>
            </a:endParaRPr>
          </a:p>
        </p:txBody>
      </p:sp>
      <p:sp>
        <p:nvSpPr>
          <p:cNvPr id="98" name="TextBox 97">
            <a:extLst>
              <a:ext uri="{FF2B5EF4-FFF2-40B4-BE49-F238E27FC236}">
                <a16:creationId xmlns:a16="http://schemas.microsoft.com/office/drawing/2014/main" id="{09AAD970-ECA1-4FC3-BA77-116802A15DBE}"/>
              </a:ext>
            </a:extLst>
          </p:cNvPr>
          <p:cNvSpPr txBox="1"/>
          <p:nvPr/>
        </p:nvSpPr>
        <p:spPr>
          <a:xfrm>
            <a:off x="4652898" y="857894"/>
            <a:ext cx="2481770" cy="256545"/>
          </a:xfrm>
          <a:prstGeom prst="rect">
            <a:avLst/>
          </a:prstGeom>
          <a:solidFill>
            <a:srgbClr val="66AAA8"/>
          </a:solidFill>
          <a:ln w="12700">
            <a:solidFill>
              <a:srgbClr val="005A58"/>
            </a:solidFill>
          </a:ln>
        </p:spPr>
        <p:txBody>
          <a:bodyPr wrap="none" rtlCol="0">
            <a:spAutoFit/>
          </a:bodyPr>
          <a:lstStyle/>
          <a:p>
            <a:pPr defTabSz="907130">
              <a:defRPr/>
            </a:pPr>
            <a:r>
              <a:rPr lang="en-US" sz="1067" b="1" dirty="0">
                <a:solidFill>
                  <a:prstClr val="white"/>
                </a:solidFill>
                <a:latin typeface="Calibri" panose="020F0502020204030204"/>
              </a:rPr>
              <a:t>Intermediary or Shorter-Term Outcomes</a:t>
            </a:r>
          </a:p>
        </p:txBody>
      </p:sp>
      <p:sp>
        <p:nvSpPr>
          <p:cNvPr id="99" name="TextBox 98">
            <a:extLst>
              <a:ext uri="{FF2B5EF4-FFF2-40B4-BE49-F238E27FC236}">
                <a16:creationId xmlns:a16="http://schemas.microsoft.com/office/drawing/2014/main" id="{74C6E2D1-2DD3-468F-9B1A-C8BAC775BAB4}"/>
              </a:ext>
            </a:extLst>
          </p:cNvPr>
          <p:cNvSpPr txBox="1"/>
          <p:nvPr/>
        </p:nvSpPr>
        <p:spPr>
          <a:xfrm>
            <a:off x="9060984" y="840899"/>
            <a:ext cx="2406685" cy="256545"/>
          </a:xfrm>
          <a:prstGeom prst="rect">
            <a:avLst/>
          </a:prstGeom>
          <a:solidFill>
            <a:srgbClr val="006666"/>
          </a:solidFill>
          <a:ln w="12700">
            <a:solidFill>
              <a:schemeClr val="tx1"/>
            </a:solidFill>
          </a:ln>
        </p:spPr>
        <p:txBody>
          <a:bodyPr wrap="square" rtlCol="0">
            <a:spAutoFit/>
          </a:bodyPr>
          <a:lstStyle/>
          <a:p>
            <a:pPr algn="ctr" defTabSz="907130">
              <a:defRPr/>
            </a:pPr>
            <a:r>
              <a:rPr lang="en-US" sz="1067" b="1" dirty="0">
                <a:solidFill>
                  <a:prstClr val="white"/>
                </a:solidFill>
                <a:latin typeface="Calibri" panose="020F0502020204030204"/>
              </a:rPr>
              <a:t>Longer-Term Outcomes</a:t>
            </a:r>
          </a:p>
        </p:txBody>
      </p:sp>
      <p:sp>
        <p:nvSpPr>
          <p:cNvPr id="101" name="Arrow: Right 100">
            <a:extLst>
              <a:ext uri="{FF2B5EF4-FFF2-40B4-BE49-F238E27FC236}">
                <a16:creationId xmlns:a16="http://schemas.microsoft.com/office/drawing/2014/main" id="{16315F83-BAD0-48AA-B7FB-1B1AA05B8B5C}"/>
              </a:ext>
            </a:extLst>
          </p:cNvPr>
          <p:cNvSpPr/>
          <p:nvPr/>
        </p:nvSpPr>
        <p:spPr>
          <a:xfrm>
            <a:off x="2938581" y="924776"/>
            <a:ext cx="1543259" cy="89826"/>
          </a:xfrm>
          <a:prstGeom prst="rightArrow">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a:solidFill>
                <a:prstClr val="white"/>
              </a:solidFill>
              <a:latin typeface="Calibri" panose="020F0502020204030204"/>
            </a:endParaRPr>
          </a:p>
        </p:txBody>
      </p:sp>
      <p:sp>
        <p:nvSpPr>
          <p:cNvPr id="102" name="Arrow: Right 101">
            <a:extLst>
              <a:ext uri="{FF2B5EF4-FFF2-40B4-BE49-F238E27FC236}">
                <a16:creationId xmlns:a16="http://schemas.microsoft.com/office/drawing/2014/main" id="{1C3D3664-9B0F-4441-A325-B55D32509967}"/>
              </a:ext>
            </a:extLst>
          </p:cNvPr>
          <p:cNvSpPr/>
          <p:nvPr/>
        </p:nvSpPr>
        <p:spPr>
          <a:xfrm>
            <a:off x="7317087" y="929929"/>
            <a:ext cx="1543259" cy="89826"/>
          </a:xfrm>
          <a:prstGeom prst="rightArrow">
            <a:avLst/>
          </a:prstGeom>
          <a:solidFill>
            <a:srgbClr val="003366"/>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a:solidFill>
                <a:prstClr val="white"/>
              </a:solidFill>
              <a:latin typeface="Calibri" panose="020F0502020204030204"/>
            </a:endParaRPr>
          </a:p>
        </p:txBody>
      </p:sp>
      <p:grpSp>
        <p:nvGrpSpPr>
          <p:cNvPr id="459" name="Group 458">
            <a:extLst>
              <a:ext uri="{FF2B5EF4-FFF2-40B4-BE49-F238E27FC236}">
                <a16:creationId xmlns:a16="http://schemas.microsoft.com/office/drawing/2014/main" id="{E4B291B8-FCA9-CD4F-BA49-8C526F81FD1E}"/>
              </a:ext>
            </a:extLst>
          </p:cNvPr>
          <p:cNvGrpSpPr/>
          <p:nvPr/>
        </p:nvGrpSpPr>
        <p:grpSpPr>
          <a:xfrm>
            <a:off x="134008" y="4829888"/>
            <a:ext cx="1476802" cy="756491"/>
            <a:chOff x="201011" y="7130531"/>
            <a:chExt cx="2215203" cy="1134737"/>
          </a:xfrm>
        </p:grpSpPr>
        <p:sp>
          <p:nvSpPr>
            <p:cNvPr id="89" name="Rectangle 88">
              <a:extLst>
                <a:ext uri="{FF2B5EF4-FFF2-40B4-BE49-F238E27FC236}">
                  <a16:creationId xmlns:a16="http://schemas.microsoft.com/office/drawing/2014/main" id="{304F2EA4-8CC9-46B9-B026-2376268D8F4C}"/>
                </a:ext>
              </a:extLst>
            </p:cNvPr>
            <p:cNvSpPr/>
            <p:nvPr/>
          </p:nvSpPr>
          <p:spPr>
            <a:xfrm>
              <a:off x="201011" y="7130531"/>
              <a:ext cx="2215203" cy="1134737"/>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105" name="Rectangle 104">
              <a:extLst>
                <a:ext uri="{FF2B5EF4-FFF2-40B4-BE49-F238E27FC236}">
                  <a16:creationId xmlns:a16="http://schemas.microsoft.com/office/drawing/2014/main" id="{AA90C7E1-F0A6-410C-80DF-A09D0C04BE2A}"/>
                </a:ext>
              </a:extLst>
            </p:cNvPr>
            <p:cNvSpPr/>
            <p:nvPr/>
          </p:nvSpPr>
          <p:spPr>
            <a:xfrm>
              <a:off x="315203" y="7260468"/>
              <a:ext cx="1991812" cy="895547"/>
            </a:xfrm>
            <a:prstGeom prst="rect">
              <a:avLst/>
            </a:prstGeom>
            <a:solidFill>
              <a:srgbClr val="EFF5F5"/>
            </a:solidFill>
            <a:ln w="19050">
              <a:solidFill>
                <a:srgbClr val="005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933" b="1" dirty="0">
                  <a:solidFill>
                    <a:srgbClr val="005A58"/>
                  </a:solidFill>
                  <a:latin typeface="Calibri" panose="020F0502020204030204"/>
                </a:rPr>
                <a:t>Review and Update of MHB/DDB Policy and Procedures</a:t>
              </a:r>
            </a:p>
          </p:txBody>
        </p:sp>
      </p:grpSp>
      <p:grpSp>
        <p:nvGrpSpPr>
          <p:cNvPr id="456" name="Group 455">
            <a:extLst>
              <a:ext uri="{FF2B5EF4-FFF2-40B4-BE49-F238E27FC236}">
                <a16:creationId xmlns:a16="http://schemas.microsoft.com/office/drawing/2014/main" id="{AEA305DA-631A-414F-B705-CCDDC3928D48}"/>
              </a:ext>
            </a:extLst>
          </p:cNvPr>
          <p:cNvGrpSpPr/>
          <p:nvPr/>
        </p:nvGrpSpPr>
        <p:grpSpPr>
          <a:xfrm>
            <a:off x="6839518" y="3752828"/>
            <a:ext cx="2045435" cy="970561"/>
            <a:chOff x="10237501" y="5749038"/>
            <a:chExt cx="3068152" cy="1455842"/>
          </a:xfrm>
        </p:grpSpPr>
        <p:sp>
          <p:nvSpPr>
            <p:cNvPr id="85" name="Rectangle 84">
              <a:extLst>
                <a:ext uri="{FF2B5EF4-FFF2-40B4-BE49-F238E27FC236}">
                  <a16:creationId xmlns:a16="http://schemas.microsoft.com/office/drawing/2014/main" id="{43B0F930-BD67-4EEE-8486-A2195FDE21B1}"/>
                </a:ext>
              </a:extLst>
            </p:cNvPr>
            <p:cNvSpPr/>
            <p:nvPr/>
          </p:nvSpPr>
          <p:spPr>
            <a:xfrm>
              <a:off x="10237501" y="5749038"/>
              <a:ext cx="3068152" cy="1455842"/>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2128DFD4-E779-BA4E-A1C1-49610B665F87}"/>
                </a:ext>
              </a:extLst>
            </p:cNvPr>
            <p:cNvSpPr/>
            <p:nvPr/>
          </p:nvSpPr>
          <p:spPr>
            <a:xfrm>
              <a:off x="10389725" y="5903379"/>
              <a:ext cx="2716905" cy="1093930"/>
            </a:xfrm>
            <a:prstGeom prst="rect">
              <a:avLst/>
            </a:prstGeom>
            <a:solidFill>
              <a:srgbClr val="008D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Increase Connections,  Shared Understanding and Purpose with Relevant Systems</a:t>
              </a:r>
              <a:endParaRPr lang="en-US" sz="933" dirty="0">
                <a:solidFill>
                  <a:prstClr val="white"/>
                </a:solidFill>
                <a:latin typeface="Calibri" panose="020F0502020204030204"/>
              </a:endParaRPr>
            </a:p>
          </p:txBody>
        </p:sp>
      </p:grpSp>
      <p:grpSp>
        <p:nvGrpSpPr>
          <p:cNvPr id="63" name="Group 62">
            <a:extLst>
              <a:ext uri="{FF2B5EF4-FFF2-40B4-BE49-F238E27FC236}">
                <a16:creationId xmlns:a16="http://schemas.microsoft.com/office/drawing/2014/main" id="{3EC318D0-EAD1-A843-88D7-3444521FAB0E}"/>
              </a:ext>
            </a:extLst>
          </p:cNvPr>
          <p:cNvGrpSpPr/>
          <p:nvPr/>
        </p:nvGrpSpPr>
        <p:grpSpPr>
          <a:xfrm>
            <a:off x="9426897" y="1929088"/>
            <a:ext cx="1658852" cy="1076548"/>
            <a:chOff x="14140345" y="2779332"/>
            <a:chExt cx="2488278" cy="1614822"/>
          </a:xfrm>
        </p:grpSpPr>
        <p:sp>
          <p:nvSpPr>
            <p:cNvPr id="557" name="Rectangle 556">
              <a:extLst>
                <a:ext uri="{FF2B5EF4-FFF2-40B4-BE49-F238E27FC236}">
                  <a16:creationId xmlns:a16="http://schemas.microsoft.com/office/drawing/2014/main" id="{4B505B96-54C1-49C1-B4A3-5559E2B15F96}"/>
                </a:ext>
              </a:extLst>
            </p:cNvPr>
            <p:cNvSpPr/>
            <p:nvPr/>
          </p:nvSpPr>
          <p:spPr>
            <a:xfrm>
              <a:off x="14140345" y="2779332"/>
              <a:ext cx="2488278" cy="1614822"/>
            </a:xfrm>
            <a:custGeom>
              <a:avLst/>
              <a:gdLst>
                <a:gd name="connsiteX0" fmla="*/ 0 w 3060898"/>
                <a:gd name="connsiteY0" fmla="*/ 0 h 4536974"/>
                <a:gd name="connsiteX1" fmla="*/ 3060898 w 3060898"/>
                <a:gd name="connsiteY1" fmla="*/ 0 h 4536974"/>
                <a:gd name="connsiteX2" fmla="*/ 3060898 w 3060898"/>
                <a:gd name="connsiteY2" fmla="*/ 4536974 h 4536974"/>
                <a:gd name="connsiteX3" fmla="*/ 0 w 3060898"/>
                <a:gd name="connsiteY3" fmla="*/ 4536974 h 4536974"/>
                <a:gd name="connsiteX4" fmla="*/ 0 w 3060898"/>
                <a:gd name="connsiteY4"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160007 h 4536974"/>
                <a:gd name="connsiteX5" fmla="*/ 2538 w 3063436"/>
                <a:gd name="connsiteY5"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1234064 h 4536974"/>
                <a:gd name="connsiteX5" fmla="*/ 0 w 3063436"/>
                <a:gd name="connsiteY5" fmla="*/ 160007 h 4536974"/>
                <a:gd name="connsiteX6" fmla="*/ 2538 w 3063436"/>
                <a:gd name="connsiteY6"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2569378 h 4536974"/>
                <a:gd name="connsiteX5" fmla="*/ 0 w 3063436"/>
                <a:gd name="connsiteY5" fmla="*/ 1234064 h 4536974"/>
                <a:gd name="connsiteX6" fmla="*/ 0 w 3063436"/>
                <a:gd name="connsiteY6" fmla="*/ 160007 h 4536974"/>
                <a:gd name="connsiteX7" fmla="*/ 2538 w 3063436"/>
                <a:gd name="connsiteY7" fmla="*/ 0 h 4536974"/>
                <a:gd name="connsiteX0" fmla="*/ 2538 w 3063436"/>
                <a:gd name="connsiteY0" fmla="*/ 0 h 4536974"/>
                <a:gd name="connsiteX1" fmla="*/ 3063436 w 3063436"/>
                <a:gd name="connsiteY1" fmla="*/ 0 h 4536974"/>
                <a:gd name="connsiteX2" fmla="*/ 3063436 w 3063436"/>
                <a:gd name="connsiteY2" fmla="*/ 4536974 h 4536974"/>
                <a:gd name="connsiteX3" fmla="*/ 2538 w 3063436"/>
                <a:gd name="connsiteY3" fmla="*/ 4536974 h 4536974"/>
                <a:gd name="connsiteX4" fmla="*/ 0 w 3063436"/>
                <a:gd name="connsiteY4" fmla="*/ 3672464 h 4536974"/>
                <a:gd name="connsiteX5" fmla="*/ 0 w 3063436"/>
                <a:gd name="connsiteY5" fmla="*/ 2569378 h 4536974"/>
                <a:gd name="connsiteX6" fmla="*/ 0 w 3063436"/>
                <a:gd name="connsiteY6" fmla="*/ 1234064 h 4536974"/>
                <a:gd name="connsiteX7" fmla="*/ 0 w 3063436"/>
                <a:gd name="connsiteY7" fmla="*/ 160007 h 4536974"/>
                <a:gd name="connsiteX8" fmla="*/ 2538 w 3063436"/>
                <a:gd name="connsiteY8" fmla="*/ 0 h 4536974"/>
                <a:gd name="connsiteX0" fmla="*/ 2538 w 3063436"/>
                <a:gd name="connsiteY0" fmla="*/ 0 h 4536974"/>
                <a:gd name="connsiteX1" fmla="*/ 3063436 w 3063436"/>
                <a:gd name="connsiteY1" fmla="*/ 0 h 4536974"/>
                <a:gd name="connsiteX2" fmla="*/ 3062515 w 3063436"/>
                <a:gd name="connsiteY2" fmla="*/ 2192007 h 4536974"/>
                <a:gd name="connsiteX3" fmla="*/ 3063436 w 3063436"/>
                <a:gd name="connsiteY3" fmla="*/ 4536974 h 4536974"/>
                <a:gd name="connsiteX4" fmla="*/ 2538 w 3063436"/>
                <a:gd name="connsiteY4" fmla="*/ 4536974 h 4536974"/>
                <a:gd name="connsiteX5" fmla="*/ 0 w 3063436"/>
                <a:gd name="connsiteY5" fmla="*/ 3672464 h 4536974"/>
                <a:gd name="connsiteX6" fmla="*/ 0 w 3063436"/>
                <a:gd name="connsiteY6" fmla="*/ 2569378 h 4536974"/>
                <a:gd name="connsiteX7" fmla="*/ 0 w 3063436"/>
                <a:gd name="connsiteY7" fmla="*/ 1234064 h 4536974"/>
                <a:gd name="connsiteX8" fmla="*/ 0 w 3063436"/>
                <a:gd name="connsiteY8" fmla="*/ 160007 h 4536974"/>
                <a:gd name="connsiteX9" fmla="*/ 2538 w 3063436"/>
                <a:gd name="connsiteY9" fmla="*/ 0 h 453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36" h="4536974">
                  <a:moveTo>
                    <a:pt x="2538" y="0"/>
                  </a:moveTo>
                  <a:lnTo>
                    <a:pt x="3063436" y="0"/>
                  </a:lnTo>
                  <a:lnTo>
                    <a:pt x="3062515" y="2192007"/>
                  </a:lnTo>
                  <a:lnTo>
                    <a:pt x="3063436" y="4536974"/>
                  </a:lnTo>
                  <a:lnTo>
                    <a:pt x="2538" y="4536974"/>
                  </a:lnTo>
                  <a:lnTo>
                    <a:pt x="0" y="3672464"/>
                  </a:lnTo>
                  <a:lnTo>
                    <a:pt x="0" y="2569378"/>
                  </a:lnTo>
                  <a:lnTo>
                    <a:pt x="0" y="1234064"/>
                  </a:lnTo>
                  <a:lnTo>
                    <a:pt x="0" y="160007"/>
                  </a:lnTo>
                  <a:lnTo>
                    <a:pt x="2538" y="0"/>
                  </a:lnTo>
                  <a:close/>
                </a:path>
              </a:pathLst>
            </a:cu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115" name="Rectangle 114">
              <a:extLst>
                <a:ext uri="{FF2B5EF4-FFF2-40B4-BE49-F238E27FC236}">
                  <a16:creationId xmlns:a16="http://schemas.microsoft.com/office/drawing/2014/main" id="{C717B0E6-13D8-9549-A424-79A61457880F}"/>
                </a:ext>
              </a:extLst>
            </p:cNvPr>
            <p:cNvSpPr/>
            <p:nvPr/>
          </p:nvSpPr>
          <p:spPr>
            <a:xfrm>
              <a:off x="14336826" y="2981232"/>
              <a:ext cx="2095316" cy="1144780"/>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800" b="1" dirty="0">
                  <a:solidFill>
                    <a:prstClr val="white"/>
                  </a:solidFill>
                  <a:latin typeface="Calibri" panose="020F0502020204030204"/>
                </a:rPr>
                <a:t>Effective and Accessible Mental Health and Developmental Disabilities Service Array</a:t>
              </a:r>
            </a:p>
          </p:txBody>
        </p:sp>
      </p:grpSp>
      <p:grpSp>
        <p:nvGrpSpPr>
          <p:cNvPr id="52" name="Group 51">
            <a:extLst>
              <a:ext uri="{FF2B5EF4-FFF2-40B4-BE49-F238E27FC236}">
                <a16:creationId xmlns:a16="http://schemas.microsoft.com/office/drawing/2014/main" id="{B51DA3A3-13F5-F747-9D5F-D8FA6DBCE835}"/>
              </a:ext>
            </a:extLst>
          </p:cNvPr>
          <p:cNvGrpSpPr/>
          <p:nvPr/>
        </p:nvGrpSpPr>
        <p:grpSpPr>
          <a:xfrm>
            <a:off x="4397728" y="4723390"/>
            <a:ext cx="2045431" cy="1700777"/>
            <a:chOff x="6659057" y="6914609"/>
            <a:chExt cx="3068147" cy="2551165"/>
          </a:xfrm>
        </p:grpSpPr>
        <p:sp>
          <p:nvSpPr>
            <p:cNvPr id="75" name="Rectangle 74">
              <a:extLst>
                <a:ext uri="{FF2B5EF4-FFF2-40B4-BE49-F238E27FC236}">
                  <a16:creationId xmlns:a16="http://schemas.microsoft.com/office/drawing/2014/main" id="{42D5FD70-BBDD-9346-8585-75AF9D64C507}"/>
                </a:ext>
              </a:extLst>
            </p:cNvPr>
            <p:cNvSpPr/>
            <p:nvPr/>
          </p:nvSpPr>
          <p:spPr>
            <a:xfrm>
              <a:off x="6659057" y="6914609"/>
              <a:ext cx="3068147" cy="2551165"/>
            </a:xfrm>
            <a:custGeom>
              <a:avLst/>
              <a:gdLst>
                <a:gd name="connsiteX0" fmla="*/ 0 w 2902857"/>
                <a:gd name="connsiteY0" fmla="*/ 0 h 1503124"/>
                <a:gd name="connsiteX1" fmla="*/ 2902857 w 2902857"/>
                <a:gd name="connsiteY1" fmla="*/ 0 h 1503124"/>
                <a:gd name="connsiteX2" fmla="*/ 2902857 w 2902857"/>
                <a:gd name="connsiteY2" fmla="*/ 1503124 h 1503124"/>
                <a:gd name="connsiteX3" fmla="*/ 0 w 2902857"/>
                <a:gd name="connsiteY3" fmla="*/ 1503124 h 1503124"/>
                <a:gd name="connsiteX4" fmla="*/ 0 w 2902857"/>
                <a:gd name="connsiteY4" fmla="*/ 0 h 1503124"/>
                <a:gd name="connsiteX0" fmla="*/ 0 w 2902857"/>
                <a:gd name="connsiteY0" fmla="*/ 0 h 1503124"/>
                <a:gd name="connsiteX1" fmla="*/ 2902857 w 2902857"/>
                <a:gd name="connsiteY1" fmla="*/ 0 h 1503124"/>
                <a:gd name="connsiteX2" fmla="*/ 2888343 w 2902857"/>
                <a:gd name="connsiteY2" fmla="*/ 1199235 h 1503124"/>
                <a:gd name="connsiteX3" fmla="*/ 2902857 w 2902857"/>
                <a:gd name="connsiteY3" fmla="*/ 1503124 h 1503124"/>
                <a:gd name="connsiteX4" fmla="*/ 0 w 2902857"/>
                <a:gd name="connsiteY4" fmla="*/ 1503124 h 1503124"/>
                <a:gd name="connsiteX5" fmla="*/ 0 w 2902857"/>
                <a:gd name="connsiteY5" fmla="*/ 0 h 1503124"/>
                <a:gd name="connsiteX0" fmla="*/ 14514 w 2917371"/>
                <a:gd name="connsiteY0" fmla="*/ 0 h 1503124"/>
                <a:gd name="connsiteX1" fmla="*/ 2917371 w 2917371"/>
                <a:gd name="connsiteY1" fmla="*/ 0 h 1503124"/>
                <a:gd name="connsiteX2" fmla="*/ 2902857 w 2917371"/>
                <a:gd name="connsiteY2" fmla="*/ 1199235 h 1503124"/>
                <a:gd name="connsiteX3" fmla="*/ 2917371 w 2917371"/>
                <a:gd name="connsiteY3" fmla="*/ 1503124 h 1503124"/>
                <a:gd name="connsiteX4" fmla="*/ 14514 w 2917371"/>
                <a:gd name="connsiteY4" fmla="*/ 1503124 h 1503124"/>
                <a:gd name="connsiteX5" fmla="*/ 0 w 2917371"/>
                <a:gd name="connsiteY5" fmla="*/ 705749 h 1503124"/>
                <a:gd name="connsiteX6" fmla="*/ 14514 w 2917371"/>
                <a:gd name="connsiteY6" fmla="*/ 0 h 150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371" h="1503124">
                  <a:moveTo>
                    <a:pt x="14514" y="0"/>
                  </a:moveTo>
                  <a:lnTo>
                    <a:pt x="2917371" y="0"/>
                  </a:lnTo>
                  <a:lnTo>
                    <a:pt x="2902857" y="1199235"/>
                  </a:lnTo>
                  <a:lnTo>
                    <a:pt x="2917371" y="1503124"/>
                  </a:lnTo>
                  <a:lnTo>
                    <a:pt x="14514" y="1503124"/>
                  </a:lnTo>
                  <a:lnTo>
                    <a:pt x="0" y="705749"/>
                  </a:lnTo>
                  <a:lnTo>
                    <a:pt x="14514" y="0"/>
                  </a:lnTo>
                  <a:close/>
                </a:path>
              </a:pathLst>
            </a:cu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58" name="Rectangle 57">
              <a:extLst>
                <a:ext uri="{FF2B5EF4-FFF2-40B4-BE49-F238E27FC236}">
                  <a16:creationId xmlns:a16="http://schemas.microsoft.com/office/drawing/2014/main" id="{8F5C8AE4-946C-2748-A006-C6B80BC22465}"/>
                </a:ext>
              </a:extLst>
            </p:cNvPr>
            <p:cNvSpPr/>
            <p:nvPr/>
          </p:nvSpPr>
          <p:spPr>
            <a:xfrm>
              <a:off x="6832127" y="7353213"/>
              <a:ext cx="2684125" cy="566852"/>
            </a:xfrm>
            <a:prstGeom prst="rect">
              <a:avLst/>
            </a:prstGeom>
            <a:solidFill>
              <a:srgbClr val="66AA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800" b="1" dirty="0">
                  <a:solidFill>
                    <a:prstClr val="white"/>
                  </a:solidFill>
                  <a:latin typeface="Calibri" panose="020F0502020204030204"/>
                </a:rPr>
                <a:t>Increase  Knowledge of Local Resources</a:t>
              </a:r>
            </a:p>
          </p:txBody>
        </p:sp>
        <p:sp>
          <p:nvSpPr>
            <p:cNvPr id="117" name="Rectangle 116">
              <a:extLst>
                <a:ext uri="{FF2B5EF4-FFF2-40B4-BE49-F238E27FC236}">
                  <a16:creationId xmlns:a16="http://schemas.microsoft.com/office/drawing/2014/main" id="{452D57B9-E37D-4D4B-8185-E58974ABECDF}"/>
                </a:ext>
              </a:extLst>
            </p:cNvPr>
            <p:cNvSpPr/>
            <p:nvPr/>
          </p:nvSpPr>
          <p:spPr>
            <a:xfrm>
              <a:off x="6972007" y="6986934"/>
              <a:ext cx="2547236" cy="507831"/>
            </a:xfrm>
            <a:prstGeom prst="rect">
              <a:avLst/>
            </a:prstGeom>
          </p:spPr>
          <p:txBody>
            <a:bodyPr wrap="square">
              <a:spAutoFit/>
            </a:bodyPr>
            <a:lstStyle/>
            <a:p>
              <a:pPr defTabSz="907130">
                <a:defRPr/>
              </a:pPr>
              <a:r>
                <a:rPr lang="en-US" sz="800" b="1" dirty="0">
                  <a:solidFill>
                    <a:prstClr val="black"/>
                  </a:solidFill>
                  <a:latin typeface="Calibri" panose="020F0502020204030204"/>
                </a:rPr>
                <a:t>Community Awareness &amp; Integration</a:t>
              </a:r>
            </a:p>
          </p:txBody>
        </p:sp>
        <p:grpSp>
          <p:nvGrpSpPr>
            <p:cNvPr id="48" name="Group 47">
              <a:extLst>
                <a:ext uri="{FF2B5EF4-FFF2-40B4-BE49-F238E27FC236}">
                  <a16:creationId xmlns:a16="http://schemas.microsoft.com/office/drawing/2014/main" id="{5FD8141A-247C-F745-998C-40338FBE925A}"/>
                </a:ext>
              </a:extLst>
            </p:cNvPr>
            <p:cNvGrpSpPr/>
            <p:nvPr/>
          </p:nvGrpSpPr>
          <p:grpSpPr>
            <a:xfrm>
              <a:off x="6811167" y="8035698"/>
              <a:ext cx="2703065" cy="1220361"/>
              <a:chOff x="6832127" y="8031785"/>
              <a:chExt cx="2703065" cy="1220361"/>
            </a:xfrm>
          </p:grpSpPr>
          <p:sp>
            <p:nvSpPr>
              <p:cNvPr id="118" name="Rectangle 117">
                <a:extLst>
                  <a:ext uri="{FF2B5EF4-FFF2-40B4-BE49-F238E27FC236}">
                    <a16:creationId xmlns:a16="http://schemas.microsoft.com/office/drawing/2014/main" id="{CA50BC44-76CE-FF4C-8902-B5615D840C72}"/>
                  </a:ext>
                </a:extLst>
              </p:cNvPr>
              <p:cNvSpPr/>
              <p:nvPr/>
            </p:nvSpPr>
            <p:spPr>
              <a:xfrm>
                <a:off x="6832127" y="8031785"/>
                <a:ext cx="2684125" cy="566852"/>
              </a:xfrm>
              <a:prstGeom prst="rect">
                <a:avLst/>
              </a:prstGeom>
              <a:solidFill>
                <a:srgbClr val="66AA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800" b="1" dirty="0">
                    <a:solidFill>
                      <a:prstClr val="white"/>
                    </a:solidFill>
                    <a:latin typeface="Calibri" panose="020F0502020204030204"/>
                  </a:rPr>
                  <a:t>Decrease MH and DD related stigma</a:t>
                </a:r>
              </a:p>
            </p:txBody>
          </p:sp>
          <p:sp>
            <p:nvSpPr>
              <p:cNvPr id="119" name="Rectangle 118">
                <a:extLst>
                  <a:ext uri="{FF2B5EF4-FFF2-40B4-BE49-F238E27FC236}">
                    <a16:creationId xmlns:a16="http://schemas.microsoft.com/office/drawing/2014/main" id="{E947238B-5F82-3F49-8B87-35EDA9A7D4C7}"/>
                  </a:ext>
                </a:extLst>
              </p:cNvPr>
              <p:cNvSpPr/>
              <p:nvPr/>
            </p:nvSpPr>
            <p:spPr>
              <a:xfrm>
                <a:off x="6851067" y="8685294"/>
                <a:ext cx="2684125" cy="566852"/>
              </a:xfrm>
              <a:prstGeom prst="rect">
                <a:avLst/>
              </a:prstGeom>
              <a:solidFill>
                <a:srgbClr val="66AA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800" b="1" dirty="0">
                    <a:solidFill>
                      <a:prstClr val="white"/>
                    </a:solidFill>
                    <a:latin typeface="Calibri" panose="020F0502020204030204"/>
                  </a:rPr>
                  <a:t>Increase inclusion and community integration of people with MH  conditions  and/or DD </a:t>
                </a:r>
              </a:p>
            </p:txBody>
          </p:sp>
        </p:grpSp>
      </p:grpSp>
      <p:grpSp>
        <p:nvGrpSpPr>
          <p:cNvPr id="56" name="Group 55">
            <a:extLst>
              <a:ext uri="{FF2B5EF4-FFF2-40B4-BE49-F238E27FC236}">
                <a16:creationId xmlns:a16="http://schemas.microsoft.com/office/drawing/2014/main" id="{22C585B9-B815-EB4E-827A-884C5CCF76D6}"/>
              </a:ext>
            </a:extLst>
          </p:cNvPr>
          <p:cNvGrpSpPr/>
          <p:nvPr/>
        </p:nvGrpSpPr>
        <p:grpSpPr>
          <a:xfrm>
            <a:off x="1798859" y="1349091"/>
            <a:ext cx="1856207" cy="1702817"/>
            <a:chOff x="2722674" y="2098503"/>
            <a:chExt cx="2784310" cy="2554226"/>
          </a:xfrm>
        </p:grpSpPr>
        <p:sp>
          <p:nvSpPr>
            <p:cNvPr id="92" name="Rectangle 91">
              <a:extLst>
                <a:ext uri="{FF2B5EF4-FFF2-40B4-BE49-F238E27FC236}">
                  <a16:creationId xmlns:a16="http://schemas.microsoft.com/office/drawing/2014/main" id="{31341F60-6F06-5B41-A448-5337F2A1FD39}"/>
                </a:ext>
              </a:extLst>
            </p:cNvPr>
            <p:cNvSpPr/>
            <p:nvPr/>
          </p:nvSpPr>
          <p:spPr>
            <a:xfrm>
              <a:off x="2722674" y="2098503"/>
              <a:ext cx="2784310" cy="2554226"/>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36" name="Rectangle 35">
              <a:extLst>
                <a:ext uri="{FF2B5EF4-FFF2-40B4-BE49-F238E27FC236}">
                  <a16:creationId xmlns:a16="http://schemas.microsoft.com/office/drawing/2014/main" id="{C65A6C3D-204C-7044-8A9A-C2D62BEA4617}"/>
                </a:ext>
              </a:extLst>
            </p:cNvPr>
            <p:cNvSpPr/>
            <p:nvPr/>
          </p:nvSpPr>
          <p:spPr>
            <a:xfrm>
              <a:off x="2821178" y="3538565"/>
              <a:ext cx="2585324" cy="513214"/>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Setting Priorities</a:t>
              </a:r>
            </a:p>
          </p:txBody>
        </p:sp>
        <p:sp>
          <p:nvSpPr>
            <p:cNvPr id="43" name="Rectangle 42">
              <a:extLst>
                <a:ext uri="{FF2B5EF4-FFF2-40B4-BE49-F238E27FC236}">
                  <a16:creationId xmlns:a16="http://schemas.microsoft.com/office/drawing/2014/main" id="{3CD4E49E-0A85-2145-8FE1-DD02F0C54CFE}"/>
                </a:ext>
              </a:extLst>
            </p:cNvPr>
            <p:cNvSpPr/>
            <p:nvPr/>
          </p:nvSpPr>
          <p:spPr>
            <a:xfrm>
              <a:off x="2821178" y="2495030"/>
              <a:ext cx="2585324" cy="377711"/>
            </a:xfrm>
            <a:prstGeom prst="rect">
              <a:avLst/>
            </a:prstGeom>
            <a:solidFill>
              <a:srgbClr val="BAD8D7"/>
            </a:solidFill>
            <a:ln w="12700">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Facilitating Consumer Voice</a:t>
              </a:r>
            </a:p>
          </p:txBody>
        </p:sp>
        <p:sp>
          <p:nvSpPr>
            <p:cNvPr id="47" name="Rectangle 46">
              <a:extLst>
                <a:ext uri="{FF2B5EF4-FFF2-40B4-BE49-F238E27FC236}">
                  <a16:creationId xmlns:a16="http://schemas.microsoft.com/office/drawing/2014/main" id="{841EC77B-9D57-CB43-9C03-1CEEDAF05460}"/>
                </a:ext>
              </a:extLst>
            </p:cNvPr>
            <p:cNvSpPr/>
            <p:nvPr/>
          </p:nvSpPr>
          <p:spPr>
            <a:xfrm>
              <a:off x="2808488" y="4124221"/>
              <a:ext cx="2598014" cy="476558"/>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Advocacy at State &amp; Federal Levels</a:t>
              </a:r>
            </a:p>
          </p:txBody>
        </p:sp>
        <p:sp>
          <p:nvSpPr>
            <p:cNvPr id="53" name="Rectangle 52">
              <a:extLst>
                <a:ext uri="{FF2B5EF4-FFF2-40B4-BE49-F238E27FC236}">
                  <a16:creationId xmlns:a16="http://schemas.microsoft.com/office/drawing/2014/main" id="{62E0A576-C3BD-9A4E-8E2E-774BA50C45D1}"/>
                </a:ext>
              </a:extLst>
            </p:cNvPr>
            <p:cNvSpPr/>
            <p:nvPr/>
          </p:nvSpPr>
          <p:spPr>
            <a:xfrm>
              <a:off x="2821178" y="2930543"/>
              <a:ext cx="2585325" cy="545785"/>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800" b="1" dirty="0">
                  <a:solidFill>
                    <a:srgbClr val="005A58"/>
                  </a:solidFill>
                  <a:latin typeface="Calibri" panose="020F0502020204030204"/>
                </a:rPr>
                <a:t>Assessing and Identifying Unmet Community Needs </a:t>
              </a:r>
            </a:p>
          </p:txBody>
        </p:sp>
        <p:sp>
          <p:nvSpPr>
            <p:cNvPr id="120" name="Rectangle 119">
              <a:extLst>
                <a:ext uri="{FF2B5EF4-FFF2-40B4-BE49-F238E27FC236}">
                  <a16:creationId xmlns:a16="http://schemas.microsoft.com/office/drawing/2014/main" id="{358ECF4A-FCF5-424D-AB27-FBC16A71AE80}"/>
                </a:ext>
              </a:extLst>
            </p:cNvPr>
            <p:cNvSpPr/>
            <p:nvPr/>
          </p:nvSpPr>
          <p:spPr>
            <a:xfrm>
              <a:off x="2896584" y="2157761"/>
              <a:ext cx="2585326" cy="323166"/>
            </a:xfrm>
            <a:prstGeom prst="rect">
              <a:avLst/>
            </a:prstGeom>
          </p:spPr>
          <p:txBody>
            <a:bodyPr wrap="square">
              <a:spAutoFit/>
            </a:bodyPr>
            <a:lstStyle/>
            <a:p>
              <a:pPr defTabSz="907130">
                <a:defRPr/>
              </a:pPr>
              <a:r>
                <a:rPr lang="en-US" sz="800" b="1" dirty="0">
                  <a:solidFill>
                    <a:prstClr val="black"/>
                  </a:solidFill>
                  <a:latin typeface="Calibri" panose="020F0502020204030204"/>
                </a:rPr>
                <a:t>Consumers and Broader Community</a:t>
              </a:r>
            </a:p>
          </p:txBody>
        </p:sp>
      </p:grpSp>
      <p:grpSp>
        <p:nvGrpSpPr>
          <p:cNvPr id="55" name="Group 54">
            <a:extLst>
              <a:ext uri="{FF2B5EF4-FFF2-40B4-BE49-F238E27FC236}">
                <a16:creationId xmlns:a16="http://schemas.microsoft.com/office/drawing/2014/main" id="{08E916CB-EDE5-E54B-9BE2-B34FCEAD8C59}"/>
              </a:ext>
            </a:extLst>
          </p:cNvPr>
          <p:cNvGrpSpPr/>
          <p:nvPr/>
        </p:nvGrpSpPr>
        <p:grpSpPr>
          <a:xfrm>
            <a:off x="1764736" y="5966417"/>
            <a:ext cx="1890447" cy="611103"/>
            <a:chOff x="2916717" y="9032258"/>
            <a:chExt cx="2835670" cy="1057402"/>
          </a:xfrm>
        </p:grpSpPr>
        <p:sp>
          <p:nvSpPr>
            <p:cNvPr id="82" name="Rectangle 81">
              <a:extLst>
                <a:ext uri="{FF2B5EF4-FFF2-40B4-BE49-F238E27FC236}">
                  <a16:creationId xmlns:a16="http://schemas.microsoft.com/office/drawing/2014/main" id="{B9F3A3D6-A868-4BDB-AC47-A77BCD00DFEF}"/>
                </a:ext>
              </a:extLst>
            </p:cNvPr>
            <p:cNvSpPr/>
            <p:nvPr/>
          </p:nvSpPr>
          <p:spPr>
            <a:xfrm>
              <a:off x="2916717" y="9047815"/>
              <a:ext cx="2835670" cy="1041845"/>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grpSp>
          <p:nvGrpSpPr>
            <p:cNvPr id="54" name="Group 53">
              <a:extLst>
                <a:ext uri="{FF2B5EF4-FFF2-40B4-BE49-F238E27FC236}">
                  <a16:creationId xmlns:a16="http://schemas.microsoft.com/office/drawing/2014/main" id="{AF16883C-5145-D040-AF63-F209A6B819CD}"/>
                </a:ext>
              </a:extLst>
            </p:cNvPr>
            <p:cNvGrpSpPr/>
            <p:nvPr/>
          </p:nvGrpSpPr>
          <p:grpSpPr>
            <a:xfrm>
              <a:off x="3035143" y="9032258"/>
              <a:ext cx="2554048" cy="897664"/>
              <a:chOff x="3035143" y="9032258"/>
              <a:chExt cx="2554048" cy="897664"/>
            </a:xfrm>
          </p:grpSpPr>
          <p:sp>
            <p:nvSpPr>
              <p:cNvPr id="42" name="Rectangle 41">
                <a:extLst>
                  <a:ext uri="{FF2B5EF4-FFF2-40B4-BE49-F238E27FC236}">
                    <a16:creationId xmlns:a16="http://schemas.microsoft.com/office/drawing/2014/main" id="{D6777EA6-50DC-6D4D-8CD7-3CEBBD29C383}"/>
                  </a:ext>
                </a:extLst>
              </p:cNvPr>
              <p:cNvSpPr/>
              <p:nvPr/>
            </p:nvSpPr>
            <p:spPr>
              <a:xfrm>
                <a:off x="3035143" y="9319783"/>
                <a:ext cx="2554048" cy="610139"/>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933" b="1" dirty="0">
                  <a:solidFill>
                    <a:prstClr val="white"/>
                  </a:solidFill>
                  <a:latin typeface="Calibri" panose="020F0502020204030204"/>
                </a:endParaRPr>
              </a:p>
              <a:p>
                <a:pPr algn="ctr" defTabSz="907130">
                  <a:defRPr/>
                </a:pPr>
                <a:r>
                  <a:rPr lang="en-US" sz="933" b="1" dirty="0">
                    <a:solidFill>
                      <a:srgbClr val="005A58"/>
                    </a:solidFill>
                    <a:latin typeface="Calibri" panose="020F0502020204030204"/>
                  </a:rPr>
                  <a:t>Board Development and Support</a:t>
                </a:r>
                <a:endParaRPr lang="en-US" sz="667" dirty="0">
                  <a:solidFill>
                    <a:srgbClr val="005A58"/>
                  </a:solidFill>
                  <a:latin typeface="Calibri" panose="020F0502020204030204"/>
                </a:endParaRPr>
              </a:p>
              <a:p>
                <a:pPr algn="ctr" defTabSz="907130">
                  <a:defRPr/>
                </a:pPr>
                <a:endParaRPr lang="en-US" sz="667" dirty="0">
                  <a:solidFill>
                    <a:prstClr val="white"/>
                  </a:solidFill>
                  <a:latin typeface="Calibri" panose="020F0502020204030204"/>
                </a:endParaRPr>
              </a:p>
            </p:txBody>
          </p:sp>
          <p:sp>
            <p:nvSpPr>
              <p:cNvPr id="122" name="Rectangle 121">
                <a:extLst>
                  <a:ext uri="{FF2B5EF4-FFF2-40B4-BE49-F238E27FC236}">
                    <a16:creationId xmlns:a16="http://schemas.microsoft.com/office/drawing/2014/main" id="{2A42F6FA-EE41-6342-9C13-CD16C3C1A60A}"/>
                  </a:ext>
                </a:extLst>
              </p:cNvPr>
              <p:cNvSpPr/>
              <p:nvPr/>
            </p:nvSpPr>
            <p:spPr>
              <a:xfrm>
                <a:off x="3320776" y="9032258"/>
                <a:ext cx="2072685" cy="372786"/>
              </a:xfrm>
              <a:prstGeom prst="rect">
                <a:avLst/>
              </a:prstGeom>
            </p:spPr>
            <p:txBody>
              <a:bodyPr wrap="square">
                <a:spAutoFit/>
              </a:bodyPr>
              <a:lstStyle/>
              <a:p>
                <a:pPr defTabSz="907130">
                  <a:defRPr/>
                </a:pPr>
                <a:r>
                  <a:rPr lang="en-US" sz="800" b="1" dirty="0">
                    <a:solidFill>
                      <a:prstClr val="black"/>
                    </a:solidFill>
                    <a:latin typeface="Calibri" panose="020F0502020204030204"/>
                  </a:rPr>
                  <a:t>MH and DD Board Members </a:t>
                </a:r>
              </a:p>
            </p:txBody>
          </p:sp>
        </p:grpSp>
      </p:grpSp>
      <p:sp>
        <p:nvSpPr>
          <p:cNvPr id="126" name="TextBox 125">
            <a:extLst>
              <a:ext uri="{FF2B5EF4-FFF2-40B4-BE49-F238E27FC236}">
                <a16:creationId xmlns:a16="http://schemas.microsoft.com/office/drawing/2014/main" id="{CDCC67DE-4CB9-0448-80E0-B74435D076A9}"/>
              </a:ext>
            </a:extLst>
          </p:cNvPr>
          <p:cNvSpPr txBox="1"/>
          <p:nvPr/>
        </p:nvSpPr>
        <p:spPr>
          <a:xfrm>
            <a:off x="369890" y="874433"/>
            <a:ext cx="2406685" cy="256545"/>
          </a:xfrm>
          <a:prstGeom prst="rect">
            <a:avLst/>
          </a:prstGeom>
          <a:solidFill>
            <a:srgbClr val="DAEAEA"/>
          </a:solidFill>
          <a:ln w="12700">
            <a:solidFill>
              <a:srgbClr val="003366"/>
            </a:solidFill>
          </a:ln>
        </p:spPr>
        <p:txBody>
          <a:bodyPr wrap="square" rtlCol="0">
            <a:spAutoFit/>
          </a:bodyPr>
          <a:lstStyle/>
          <a:p>
            <a:pPr algn="ctr" defTabSz="907130">
              <a:defRPr/>
            </a:pPr>
            <a:r>
              <a:rPr lang="en-US" sz="1067" b="1" dirty="0">
                <a:solidFill>
                  <a:srgbClr val="005A58"/>
                </a:solidFill>
                <a:latin typeface="Calibri" panose="020F0502020204030204"/>
              </a:rPr>
              <a:t>Activities</a:t>
            </a:r>
          </a:p>
        </p:txBody>
      </p:sp>
      <p:sp>
        <p:nvSpPr>
          <p:cNvPr id="461" name="TextBox 460">
            <a:extLst>
              <a:ext uri="{FF2B5EF4-FFF2-40B4-BE49-F238E27FC236}">
                <a16:creationId xmlns:a16="http://schemas.microsoft.com/office/drawing/2014/main" id="{BE687360-8FB9-3A47-8D63-2044DF783CC5}"/>
              </a:ext>
            </a:extLst>
          </p:cNvPr>
          <p:cNvSpPr txBox="1"/>
          <p:nvPr/>
        </p:nvSpPr>
        <p:spPr>
          <a:xfrm>
            <a:off x="510910" y="3741676"/>
            <a:ext cx="838801" cy="584775"/>
          </a:xfrm>
          <a:prstGeom prst="rect">
            <a:avLst/>
          </a:prstGeom>
          <a:noFill/>
        </p:spPr>
        <p:txBody>
          <a:bodyPr wrap="square" rtlCol="0">
            <a:spAutoFit/>
          </a:bodyPr>
          <a:lstStyle/>
          <a:p>
            <a:r>
              <a:rPr lang="en-US" sz="800" dirty="0">
                <a:latin typeface="+mj-lt"/>
              </a:rPr>
              <a:t>Planning and review informs other  activities</a:t>
            </a:r>
          </a:p>
        </p:txBody>
      </p:sp>
      <p:cxnSp>
        <p:nvCxnSpPr>
          <p:cNvPr id="156" name="Straight Arrow Connector 155">
            <a:extLst>
              <a:ext uri="{FF2B5EF4-FFF2-40B4-BE49-F238E27FC236}">
                <a16:creationId xmlns:a16="http://schemas.microsoft.com/office/drawing/2014/main" id="{93315C13-0EE5-5746-9D3A-96BABFC330E2}"/>
              </a:ext>
            </a:extLst>
          </p:cNvPr>
          <p:cNvCxnSpPr>
            <a:cxnSpLocks/>
          </p:cNvCxnSpPr>
          <p:nvPr/>
        </p:nvCxnSpPr>
        <p:spPr>
          <a:xfrm flipH="1">
            <a:off x="517014" y="3237298"/>
            <a:ext cx="4728" cy="1552776"/>
          </a:xfrm>
          <a:prstGeom prst="straightConnector1">
            <a:avLst/>
          </a:prstGeom>
          <a:ln w="12700">
            <a:solidFill>
              <a:srgbClr val="00336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5" name="Straight Arrow Connector 464">
            <a:extLst>
              <a:ext uri="{FF2B5EF4-FFF2-40B4-BE49-F238E27FC236}">
                <a16:creationId xmlns:a16="http://schemas.microsoft.com/office/drawing/2014/main" id="{C1516719-316D-D942-8B63-F4409F4F2119}"/>
              </a:ext>
            </a:extLst>
          </p:cNvPr>
          <p:cNvCxnSpPr>
            <a:cxnSpLocks/>
          </p:cNvCxnSpPr>
          <p:nvPr/>
        </p:nvCxnSpPr>
        <p:spPr>
          <a:xfrm>
            <a:off x="1171452" y="3973958"/>
            <a:ext cx="461526" cy="0"/>
          </a:xfrm>
          <a:prstGeom prst="straightConnector1">
            <a:avLst/>
          </a:prstGeom>
          <a:ln>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C02B8012-1C18-AF45-8EB0-E0AA7452D8AB}"/>
              </a:ext>
            </a:extLst>
          </p:cNvPr>
          <p:cNvCxnSpPr>
            <a:cxnSpLocks/>
          </p:cNvCxnSpPr>
          <p:nvPr/>
        </p:nvCxnSpPr>
        <p:spPr>
          <a:xfrm>
            <a:off x="3738120" y="3942982"/>
            <a:ext cx="309881" cy="0"/>
          </a:xfrm>
          <a:prstGeom prst="straightConnector1">
            <a:avLst/>
          </a:prstGeom>
          <a:ln>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F84ABE1-CA95-E04F-A53B-A0086EA7B0CD}"/>
              </a:ext>
            </a:extLst>
          </p:cNvPr>
          <p:cNvCxnSpPr>
            <a:cxnSpLocks/>
          </p:cNvCxnSpPr>
          <p:nvPr/>
        </p:nvCxnSpPr>
        <p:spPr>
          <a:xfrm>
            <a:off x="6584295" y="3928969"/>
            <a:ext cx="146184" cy="0"/>
          </a:xfrm>
          <a:prstGeom prst="straightConnector1">
            <a:avLst/>
          </a:prstGeom>
          <a:ln>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6D12FA4A-9BB5-7F43-8782-62CCC6ABD37A}"/>
              </a:ext>
            </a:extLst>
          </p:cNvPr>
          <p:cNvCxnSpPr>
            <a:cxnSpLocks/>
          </p:cNvCxnSpPr>
          <p:nvPr/>
        </p:nvCxnSpPr>
        <p:spPr>
          <a:xfrm>
            <a:off x="11184994" y="2426513"/>
            <a:ext cx="464721" cy="635591"/>
          </a:xfrm>
          <a:prstGeom prst="straightConnector1">
            <a:avLst/>
          </a:prstGeom>
          <a:ln>
            <a:solidFill>
              <a:srgbClr val="006666"/>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7F7C6080-8728-3647-91CE-3488EF247BFB}"/>
              </a:ext>
            </a:extLst>
          </p:cNvPr>
          <p:cNvCxnSpPr>
            <a:cxnSpLocks/>
          </p:cNvCxnSpPr>
          <p:nvPr/>
        </p:nvCxnSpPr>
        <p:spPr>
          <a:xfrm>
            <a:off x="9035575" y="3878761"/>
            <a:ext cx="201720" cy="0"/>
          </a:xfrm>
          <a:prstGeom prst="straightConnector1">
            <a:avLst/>
          </a:prstGeom>
          <a:ln>
            <a:solidFill>
              <a:srgbClr val="006666"/>
            </a:solidFill>
            <a:tailEnd type="triangle"/>
          </a:ln>
        </p:spPr>
        <p:style>
          <a:lnRef idx="1">
            <a:schemeClr val="accent1"/>
          </a:lnRef>
          <a:fillRef idx="0">
            <a:schemeClr val="accent1"/>
          </a:fillRef>
          <a:effectRef idx="0">
            <a:schemeClr val="accent1"/>
          </a:effectRef>
          <a:fontRef idx="minor">
            <a:schemeClr val="tx1"/>
          </a:fontRef>
        </p:style>
      </p:cxnSp>
      <p:grpSp>
        <p:nvGrpSpPr>
          <p:cNvPr id="462" name="Group 461">
            <a:extLst>
              <a:ext uri="{FF2B5EF4-FFF2-40B4-BE49-F238E27FC236}">
                <a16:creationId xmlns:a16="http://schemas.microsoft.com/office/drawing/2014/main" id="{D4471C7B-9A24-4B4C-BD1A-DE52E11111EE}"/>
              </a:ext>
            </a:extLst>
          </p:cNvPr>
          <p:cNvGrpSpPr/>
          <p:nvPr/>
        </p:nvGrpSpPr>
        <p:grpSpPr>
          <a:xfrm>
            <a:off x="9357558" y="1727575"/>
            <a:ext cx="1811217" cy="3473235"/>
            <a:chOff x="14036337" y="2477062"/>
            <a:chExt cx="2716826" cy="5209853"/>
          </a:xfrm>
        </p:grpSpPr>
        <p:sp>
          <p:nvSpPr>
            <p:cNvPr id="74" name="Left Bracket 73">
              <a:extLst>
                <a:ext uri="{FF2B5EF4-FFF2-40B4-BE49-F238E27FC236}">
                  <a16:creationId xmlns:a16="http://schemas.microsoft.com/office/drawing/2014/main" id="{EE029DF7-0C5E-C74D-9EFA-506EED796C78}"/>
                </a:ext>
              </a:extLst>
            </p:cNvPr>
            <p:cNvSpPr/>
            <p:nvPr/>
          </p:nvSpPr>
          <p:spPr>
            <a:xfrm rot="10800000">
              <a:off x="16313130" y="2477077"/>
              <a:ext cx="440033" cy="520983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90" name="Left Bracket 89">
              <a:extLst>
                <a:ext uri="{FF2B5EF4-FFF2-40B4-BE49-F238E27FC236}">
                  <a16:creationId xmlns:a16="http://schemas.microsoft.com/office/drawing/2014/main" id="{AF0B8667-775B-8042-9A8B-953FD49393A4}"/>
                </a:ext>
              </a:extLst>
            </p:cNvPr>
            <p:cNvSpPr/>
            <p:nvPr/>
          </p:nvSpPr>
          <p:spPr>
            <a:xfrm>
              <a:off x="14036337" y="2477062"/>
              <a:ext cx="455170" cy="520983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cxnSp>
        <p:nvCxnSpPr>
          <p:cNvPr id="96" name="Straight Arrow Connector 95">
            <a:extLst>
              <a:ext uri="{FF2B5EF4-FFF2-40B4-BE49-F238E27FC236}">
                <a16:creationId xmlns:a16="http://schemas.microsoft.com/office/drawing/2014/main" id="{F5712034-19BD-6248-90AD-EF8B8B1817EA}"/>
              </a:ext>
            </a:extLst>
          </p:cNvPr>
          <p:cNvCxnSpPr>
            <a:cxnSpLocks/>
          </p:cNvCxnSpPr>
          <p:nvPr/>
        </p:nvCxnSpPr>
        <p:spPr>
          <a:xfrm flipV="1">
            <a:off x="11168776" y="3948586"/>
            <a:ext cx="444197" cy="650025"/>
          </a:xfrm>
          <a:prstGeom prst="straightConnector1">
            <a:avLst/>
          </a:prstGeom>
          <a:ln>
            <a:solidFill>
              <a:srgbClr val="006666"/>
            </a:solidFill>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54F50A01-D405-3749-82C4-2537479DBDE3}"/>
              </a:ext>
            </a:extLst>
          </p:cNvPr>
          <p:cNvGrpSpPr/>
          <p:nvPr/>
        </p:nvGrpSpPr>
        <p:grpSpPr>
          <a:xfrm>
            <a:off x="1787088" y="3116697"/>
            <a:ext cx="1856207" cy="2775729"/>
            <a:chOff x="2699037" y="4805127"/>
            <a:chExt cx="2784310" cy="4163593"/>
          </a:xfrm>
        </p:grpSpPr>
        <p:grpSp>
          <p:nvGrpSpPr>
            <p:cNvPr id="60" name="Group 59">
              <a:extLst>
                <a:ext uri="{FF2B5EF4-FFF2-40B4-BE49-F238E27FC236}">
                  <a16:creationId xmlns:a16="http://schemas.microsoft.com/office/drawing/2014/main" id="{110E2856-B1BC-CC43-A037-5F73B409AB28}"/>
                </a:ext>
              </a:extLst>
            </p:cNvPr>
            <p:cNvGrpSpPr/>
            <p:nvPr/>
          </p:nvGrpSpPr>
          <p:grpSpPr>
            <a:xfrm>
              <a:off x="2699037" y="4805127"/>
              <a:ext cx="2784310" cy="4163593"/>
              <a:chOff x="2700579" y="4805125"/>
              <a:chExt cx="2784310" cy="4163593"/>
            </a:xfrm>
          </p:grpSpPr>
          <p:sp>
            <p:nvSpPr>
              <p:cNvPr id="93" name="Rectangle 92">
                <a:extLst>
                  <a:ext uri="{FF2B5EF4-FFF2-40B4-BE49-F238E27FC236}">
                    <a16:creationId xmlns:a16="http://schemas.microsoft.com/office/drawing/2014/main" id="{DD7B4CF7-146A-5F4F-AE4B-CDAD31FDDCAC}"/>
                  </a:ext>
                </a:extLst>
              </p:cNvPr>
              <p:cNvSpPr/>
              <p:nvPr/>
            </p:nvSpPr>
            <p:spPr>
              <a:xfrm>
                <a:off x="2700579" y="4805125"/>
                <a:ext cx="2784310" cy="4163593"/>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32" name="Rectangle 31">
                <a:extLst>
                  <a:ext uri="{FF2B5EF4-FFF2-40B4-BE49-F238E27FC236}">
                    <a16:creationId xmlns:a16="http://schemas.microsoft.com/office/drawing/2014/main" id="{5D5D4D14-1C36-D24C-9049-913AF75E40B1}"/>
                  </a:ext>
                </a:extLst>
              </p:cNvPr>
              <p:cNvSpPr/>
              <p:nvPr/>
            </p:nvSpPr>
            <p:spPr>
              <a:xfrm>
                <a:off x="2804049" y="6501906"/>
                <a:ext cx="2531576" cy="444773"/>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Workforce Development</a:t>
                </a:r>
              </a:p>
            </p:txBody>
          </p:sp>
          <p:sp>
            <p:nvSpPr>
              <p:cNvPr id="34" name="Rectangle 33">
                <a:extLst>
                  <a:ext uri="{FF2B5EF4-FFF2-40B4-BE49-F238E27FC236}">
                    <a16:creationId xmlns:a16="http://schemas.microsoft.com/office/drawing/2014/main" id="{D712CC71-5766-454D-9464-80D1CEF23F78}"/>
                  </a:ext>
                </a:extLst>
              </p:cNvPr>
              <p:cNvSpPr/>
              <p:nvPr/>
            </p:nvSpPr>
            <p:spPr>
              <a:xfrm>
                <a:off x="2783684" y="7065106"/>
                <a:ext cx="2541840" cy="582909"/>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Technical Assistance and Communications</a:t>
                </a:r>
              </a:p>
            </p:txBody>
          </p:sp>
          <p:sp>
            <p:nvSpPr>
              <p:cNvPr id="39" name="Rectangle 38">
                <a:extLst>
                  <a:ext uri="{FF2B5EF4-FFF2-40B4-BE49-F238E27FC236}">
                    <a16:creationId xmlns:a16="http://schemas.microsoft.com/office/drawing/2014/main" id="{136C7D05-E26D-9040-BC3A-A51BADF635C0}"/>
                  </a:ext>
                </a:extLst>
              </p:cNvPr>
              <p:cNvSpPr/>
              <p:nvPr/>
            </p:nvSpPr>
            <p:spPr>
              <a:xfrm>
                <a:off x="2799084" y="8313839"/>
                <a:ext cx="2526439" cy="507450"/>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Participation in Networks/Partnerships</a:t>
                </a:r>
              </a:p>
            </p:txBody>
          </p:sp>
          <p:sp>
            <p:nvSpPr>
              <p:cNvPr id="51" name="Rectangle 50">
                <a:extLst>
                  <a:ext uri="{FF2B5EF4-FFF2-40B4-BE49-F238E27FC236}">
                    <a16:creationId xmlns:a16="http://schemas.microsoft.com/office/drawing/2014/main" id="{816C021C-3A31-D148-892B-B13DE51B6C18}"/>
                  </a:ext>
                </a:extLst>
              </p:cNvPr>
              <p:cNvSpPr/>
              <p:nvPr/>
            </p:nvSpPr>
            <p:spPr>
              <a:xfrm>
                <a:off x="2793948" y="5859218"/>
                <a:ext cx="2531576" cy="529740"/>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Monitoring, Accountability, and Problem Solving</a:t>
                </a:r>
              </a:p>
            </p:txBody>
          </p:sp>
          <p:sp>
            <p:nvSpPr>
              <p:cNvPr id="106" name="Rectangle 105">
                <a:extLst>
                  <a:ext uri="{FF2B5EF4-FFF2-40B4-BE49-F238E27FC236}">
                    <a16:creationId xmlns:a16="http://schemas.microsoft.com/office/drawing/2014/main" id="{C56FCE66-FB29-41A1-9148-755B9158E93F}"/>
                  </a:ext>
                </a:extLst>
              </p:cNvPr>
              <p:cNvSpPr/>
              <p:nvPr/>
            </p:nvSpPr>
            <p:spPr>
              <a:xfrm>
                <a:off x="2806992" y="5252933"/>
                <a:ext cx="2518531" cy="502566"/>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Agency Funding</a:t>
                </a:r>
              </a:p>
            </p:txBody>
          </p:sp>
          <p:sp>
            <p:nvSpPr>
              <p:cNvPr id="121" name="Rectangle 120">
                <a:extLst>
                  <a:ext uri="{FF2B5EF4-FFF2-40B4-BE49-F238E27FC236}">
                    <a16:creationId xmlns:a16="http://schemas.microsoft.com/office/drawing/2014/main" id="{D50FAF2C-0E54-7549-BEB7-C283D505ACDA}"/>
                  </a:ext>
                </a:extLst>
              </p:cNvPr>
              <p:cNvSpPr/>
              <p:nvPr/>
            </p:nvSpPr>
            <p:spPr>
              <a:xfrm>
                <a:off x="3321484" y="4893350"/>
                <a:ext cx="1526802" cy="323166"/>
              </a:xfrm>
              <a:prstGeom prst="rect">
                <a:avLst/>
              </a:prstGeom>
            </p:spPr>
            <p:txBody>
              <a:bodyPr wrap="square">
                <a:spAutoFit/>
              </a:bodyPr>
              <a:lstStyle/>
              <a:p>
                <a:pPr defTabSz="907130">
                  <a:defRPr/>
                </a:pPr>
                <a:r>
                  <a:rPr lang="en-US" sz="800" b="1" dirty="0">
                    <a:solidFill>
                      <a:prstClr val="black"/>
                    </a:solidFill>
                    <a:latin typeface="Calibri" panose="020F0502020204030204"/>
                  </a:rPr>
                  <a:t>Funded Programs </a:t>
                </a:r>
              </a:p>
            </p:txBody>
          </p:sp>
        </p:grpSp>
        <p:sp>
          <p:nvSpPr>
            <p:cNvPr id="107" name="Rectangle 106">
              <a:extLst>
                <a:ext uri="{FF2B5EF4-FFF2-40B4-BE49-F238E27FC236}">
                  <a16:creationId xmlns:a16="http://schemas.microsoft.com/office/drawing/2014/main" id="{BB189C56-B36C-46A6-A424-1288B6EFE75A}"/>
                </a:ext>
              </a:extLst>
            </p:cNvPr>
            <p:cNvSpPr/>
            <p:nvPr/>
          </p:nvSpPr>
          <p:spPr>
            <a:xfrm>
              <a:off x="2766102" y="7721047"/>
              <a:ext cx="2537326" cy="483114"/>
            </a:xfrm>
            <a:prstGeom prst="rect">
              <a:avLst/>
            </a:prstGeom>
            <a:solidFill>
              <a:srgbClr val="BAD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srgbClr val="005A58"/>
                  </a:solidFill>
                  <a:latin typeface="Calibri" panose="020F0502020204030204"/>
                </a:rPr>
                <a:t>Convening Stakeholders</a:t>
              </a:r>
            </a:p>
            <a:p>
              <a:pPr algn="ctr" defTabSz="907130">
                <a:defRPr/>
              </a:pPr>
              <a:endParaRPr lang="en-US" sz="667" dirty="0">
                <a:solidFill>
                  <a:srgbClr val="005A58"/>
                </a:solidFill>
                <a:latin typeface="Calibri" panose="020F0502020204030204"/>
              </a:endParaRPr>
            </a:p>
          </p:txBody>
        </p:sp>
      </p:grpSp>
      <p:grpSp>
        <p:nvGrpSpPr>
          <p:cNvPr id="62" name="Group 61">
            <a:extLst>
              <a:ext uri="{FF2B5EF4-FFF2-40B4-BE49-F238E27FC236}">
                <a16:creationId xmlns:a16="http://schemas.microsoft.com/office/drawing/2014/main" id="{97A4F772-2C60-CD48-9BBA-CA8C59098E48}"/>
              </a:ext>
            </a:extLst>
          </p:cNvPr>
          <p:cNvGrpSpPr/>
          <p:nvPr/>
        </p:nvGrpSpPr>
        <p:grpSpPr>
          <a:xfrm>
            <a:off x="4416914" y="2335907"/>
            <a:ext cx="2009769" cy="2054767"/>
            <a:chOff x="6650085" y="3419917"/>
            <a:chExt cx="3014653" cy="3082151"/>
          </a:xfrm>
        </p:grpSpPr>
        <p:sp>
          <p:nvSpPr>
            <p:cNvPr id="243" name="Rectangle 242">
              <a:extLst>
                <a:ext uri="{FF2B5EF4-FFF2-40B4-BE49-F238E27FC236}">
                  <a16:creationId xmlns:a16="http://schemas.microsoft.com/office/drawing/2014/main" id="{D966E600-F655-4156-84A5-F160B82B03D7}"/>
                </a:ext>
              </a:extLst>
            </p:cNvPr>
            <p:cNvSpPr/>
            <p:nvPr/>
          </p:nvSpPr>
          <p:spPr>
            <a:xfrm>
              <a:off x="6650085" y="3419917"/>
              <a:ext cx="3014653" cy="3082151"/>
            </a:xfrm>
            <a:prstGeom prst="rect">
              <a:avLst/>
            </a:prstGeom>
            <a:solidFill>
              <a:srgbClr val="E6F4F4"/>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endParaRPr lang="en-US" sz="1785"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370D6223-DD78-0B44-B017-21BE45CADB13}"/>
                </a:ext>
              </a:extLst>
            </p:cNvPr>
            <p:cNvSpPr/>
            <p:nvPr/>
          </p:nvSpPr>
          <p:spPr>
            <a:xfrm>
              <a:off x="6757858" y="5680626"/>
              <a:ext cx="2784569" cy="729051"/>
            </a:xfrm>
            <a:prstGeom prst="rect">
              <a:avLst/>
            </a:prstGeom>
            <a:solidFill>
              <a:srgbClr val="66AA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Increase Board  </a:t>
              </a:r>
            </a:p>
            <a:p>
              <a:pPr algn="ctr" defTabSz="907130">
                <a:defRPr/>
              </a:pPr>
              <a:r>
                <a:rPr lang="en-US" sz="933" b="1" dirty="0">
                  <a:solidFill>
                    <a:prstClr val="white"/>
                  </a:solidFill>
                  <a:latin typeface="Calibri" panose="020F0502020204030204"/>
                </a:rPr>
                <a:t>&amp; Board Staff Capacity</a:t>
              </a:r>
            </a:p>
          </p:txBody>
        </p:sp>
        <p:sp>
          <p:nvSpPr>
            <p:cNvPr id="29" name="TextBox 28">
              <a:extLst>
                <a:ext uri="{FF2B5EF4-FFF2-40B4-BE49-F238E27FC236}">
                  <a16:creationId xmlns:a16="http://schemas.microsoft.com/office/drawing/2014/main" id="{82EE8098-77DA-CC44-9208-A13628C9B83D}"/>
                </a:ext>
              </a:extLst>
            </p:cNvPr>
            <p:cNvSpPr txBox="1"/>
            <p:nvPr/>
          </p:nvSpPr>
          <p:spPr>
            <a:xfrm>
              <a:off x="6863977" y="3490237"/>
              <a:ext cx="2733828" cy="507831"/>
            </a:xfrm>
            <a:prstGeom prst="rect">
              <a:avLst/>
            </a:prstGeom>
            <a:noFill/>
          </p:spPr>
          <p:txBody>
            <a:bodyPr wrap="square" rtlCol="0">
              <a:spAutoFit/>
            </a:bodyPr>
            <a:lstStyle/>
            <a:p>
              <a:pPr algn="ctr" defTabSz="907130">
                <a:defRPr/>
              </a:pPr>
              <a:r>
                <a:rPr lang="en-US" sz="800" b="1" dirty="0">
                  <a:solidFill>
                    <a:prstClr val="black"/>
                  </a:solidFill>
                  <a:latin typeface="Calibri" panose="020F0502020204030204"/>
                </a:rPr>
                <a:t>Capacity Building and Continuous Quality Improvement (CQI) </a:t>
              </a:r>
            </a:p>
          </p:txBody>
        </p:sp>
        <p:sp>
          <p:nvSpPr>
            <p:cNvPr id="114" name="Rectangle 113">
              <a:extLst>
                <a:ext uri="{FF2B5EF4-FFF2-40B4-BE49-F238E27FC236}">
                  <a16:creationId xmlns:a16="http://schemas.microsoft.com/office/drawing/2014/main" id="{5C753824-D781-3241-8E53-421DAF4A93CB}"/>
                </a:ext>
              </a:extLst>
            </p:cNvPr>
            <p:cNvSpPr/>
            <p:nvPr/>
          </p:nvSpPr>
          <p:spPr>
            <a:xfrm>
              <a:off x="6765126" y="4025560"/>
              <a:ext cx="2784569" cy="729051"/>
            </a:xfrm>
            <a:prstGeom prst="rect">
              <a:avLst/>
            </a:prstGeom>
            <a:solidFill>
              <a:srgbClr val="66AA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Increase Provider Capacity</a:t>
              </a:r>
            </a:p>
          </p:txBody>
        </p:sp>
        <p:sp>
          <p:nvSpPr>
            <p:cNvPr id="116" name="Rectangle 115">
              <a:extLst>
                <a:ext uri="{FF2B5EF4-FFF2-40B4-BE49-F238E27FC236}">
                  <a16:creationId xmlns:a16="http://schemas.microsoft.com/office/drawing/2014/main" id="{9519E0BA-BB69-4348-A2FB-E2A286A56E8D}"/>
                </a:ext>
              </a:extLst>
            </p:cNvPr>
            <p:cNvSpPr/>
            <p:nvPr/>
          </p:nvSpPr>
          <p:spPr>
            <a:xfrm>
              <a:off x="6747474" y="4835942"/>
              <a:ext cx="2784569" cy="729051"/>
            </a:xfrm>
            <a:prstGeom prst="rect">
              <a:avLst/>
            </a:prstGeom>
            <a:solidFill>
              <a:srgbClr val="66AA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07130">
                <a:defRPr/>
              </a:pPr>
              <a:r>
                <a:rPr lang="en-US" sz="933" b="1" dirty="0">
                  <a:solidFill>
                    <a:prstClr val="white"/>
                  </a:solidFill>
                  <a:latin typeface="Calibri" panose="020F0502020204030204"/>
                </a:rPr>
                <a:t>Increase Local Capacity to Develop and Expand Local Resources</a:t>
              </a:r>
            </a:p>
          </p:txBody>
        </p:sp>
      </p:grpSp>
      <p:grpSp>
        <p:nvGrpSpPr>
          <p:cNvPr id="460" name="Group 459">
            <a:extLst>
              <a:ext uri="{FF2B5EF4-FFF2-40B4-BE49-F238E27FC236}">
                <a16:creationId xmlns:a16="http://schemas.microsoft.com/office/drawing/2014/main" id="{CD2D239B-465C-6E40-B08D-098DE1FDCE02}"/>
              </a:ext>
            </a:extLst>
          </p:cNvPr>
          <p:cNvGrpSpPr/>
          <p:nvPr/>
        </p:nvGrpSpPr>
        <p:grpSpPr>
          <a:xfrm>
            <a:off x="1719151" y="1277332"/>
            <a:ext cx="2018969" cy="5399610"/>
            <a:chOff x="2578726" y="1801698"/>
            <a:chExt cx="3028453" cy="8099415"/>
          </a:xfrm>
        </p:grpSpPr>
        <p:sp>
          <p:nvSpPr>
            <p:cNvPr id="130" name="Left Bracket 129">
              <a:extLst>
                <a:ext uri="{FF2B5EF4-FFF2-40B4-BE49-F238E27FC236}">
                  <a16:creationId xmlns:a16="http://schemas.microsoft.com/office/drawing/2014/main" id="{3D055AA8-06E0-FC45-B3DF-46E26994DD12}"/>
                </a:ext>
              </a:extLst>
            </p:cNvPr>
            <p:cNvSpPr/>
            <p:nvPr/>
          </p:nvSpPr>
          <p:spPr>
            <a:xfrm rot="10800000">
              <a:off x="5027552" y="1811236"/>
              <a:ext cx="579627" cy="808987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31" name="Left Bracket 130">
              <a:extLst>
                <a:ext uri="{FF2B5EF4-FFF2-40B4-BE49-F238E27FC236}">
                  <a16:creationId xmlns:a16="http://schemas.microsoft.com/office/drawing/2014/main" id="{7312EDFC-B4F5-FD41-AC0F-5BEBDB9F22E4}"/>
                </a:ext>
              </a:extLst>
            </p:cNvPr>
            <p:cNvSpPr/>
            <p:nvPr/>
          </p:nvSpPr>
          <p:spPr>
            <a:xfrm>
              <a:off x="2578726" y="1801698"/>
              <a:ext cx="579627" cy="808987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473" name="Group 472">
            <a:extLst>
              <a:ext uri="{FF2B5EF4-FFF2-40B4-BE49-F238E27FC236}">
                <a16:creationId xmlns:a16="http://schemas.microsoft.com/office/drawing/2014/main" id="{53815BBB-9262-884B-B202-94A5C4C1BAAC}"/>
              </a:ext>
            </a:extLst>
          </p:cNvPr>
          <p:cNvGrpSpPr/>
          <p:nvPr/>
        </p:nvGrpSpPr>
        <p:grpSpPr>
          <a:xfrm>
            <a:off x="6766229" y="1466718"/>
            <a:ext cx="2236959" cy="4461337"/>
            <a:chOff x="10147709" y="2041003"/>
            <a:chExt cx="3355439" cy="7046450"/>
          </a:xfrm>
        </p:grpSpPr>
        <p:sp>
          <p:nvSpPr>
            <p:cNvPr id="177" name="Left Bracket 176">
              <a:extLst>
                <a:ext uri="{FF2B5EF4-FFF2-40B4-BE49-F238E27FC236}">
                  <a16:creationId xmlns:a16="http://schemas.microsoft.com/office/drawing/2014/main" id="{645BD77D-CE0E-2F4B-8821-D325946CB128}"/>
                </a:ext>
              </a:extLst>
            </p:cNvPr>
            <p:cNvSpPr/>
            <p:nvPr/>
          </p:nvSpPr>
          <p:spPr>
            <a:xfrm>
              <a:off x="10147709" y="2041003"/>
              <a:ext cx="440032" cy="704645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41" name="Left Bracket 140">
              <a:extLst>
                <a:ext uri="{FF2B5EF4-FFF2-40B4-BE49-F238E27FC236}">
                  <a16:creationId xmlns:a16="http://schemas.microsoft.com/office/drawing/2014/main" id="{AF0323E5-8BDB-5B43-B440-9720CB5F674B}"/>
                </a:ext>
              </a:extLst>
            </p:cNvPr>
            <p:cNvSpPr/>
            <p:nvPr/>
          </p:nvSpPr>
          <p:spPr>
            <a:xfrm rot="10800000">
              <a:off x="13063116" y="2041003"/>
              <a:ext cx="440032" cy="701233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grpSp>
      <p:grpSp>
        <p:nvGrpSpPr>
          <p:cNvPr id="475" name="Group 474">
            <a:extLst>
              <a:ext uri="{FF2B5EF4-FFF2-40B4-BE49-F238E27FC236}">
                <a16:creationId xmlns:a16="http://schemas.microsoft.com/office/drawing/2014/main" id="{2F8F7D80-D059-A441-BC1D-D14A96052284}"/>
              </a:ext>
            </a:extLst>
          </p:cNvPr>
          <p:cNvGrpSpPr/>
          <p:nvPr/>
        </p:nvGrpSpPr>
        <p:grpSpPr>
          <a:xfrm>
            <a:off x="4256590" y="1438158"/>
            <a:ext cx="2327705" cy="5087133"/>
            <a:chOff x="6423011" y="2064358"/>
            <a:chExt cx="3491557" cy="7630700"/>
          </a:xfrm>
        </p:grpSpPr>
        <p:sp>
          <p:nvSpPr>
            <p:cNvPr id="176" name="Left Bracket 175">
              <a:extLst>
                <a:ext uri="{FF2B5EF4-FFF2-40B4-BE49-F238E27FC236}">
                  <a16:creationId xmlns:a16="http://schemas.microsoft.com/office/drawing/2014/main" id="{FD4CB97D-6192-9F48-8FCE-66887E9237AA}"/>
                </a:ext>
              </a:extLst>
            </p:cNvPr>
            <p:cNvSpPr/>
            <p:nvPr/>
          </p:nvSpPr>
          <p:spPr>
            <a:xfrm>
              <a:off x="6423011" y="2064358"/>
              <a:ext cx="443617" cy="763070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dirty="0"/>
            </a:p>
          </p:txBody>
        </p:sp>
        <p:sp>
          <p:nvSpPr>
            <p:cNvPr id="144" name="Left Bracket 143">
              <a:extLst>
                <a:ext uri="{FF2B5EF4-FFF2-40B4-BE49-F238E27FC236}">
                  <a16:creationId xmlns:a16="http://schemas.microsoft.com/office/drawing/2014/main" id="{A816BFDC-D088-0D44-8164-97D101F182D7}"/>
                </a:ext>
              </a:extLst>
            </p:cNvPr>
            <p:cNvSpPr/>
            <p:nvPr/>
          </p:nvSpPr>
          <p:spPr>
            <a:xfrm rot="10800000">
              <a:off x="9470952" y="2107201"/>
              <a:ext cx="443616" cy="7587855"/>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spTree>
    <p:extLst>
      <p:ext uri="{BB962C8B-B14F-4D97-AF65-F5344CB8AC3E}">
        <p14:creationId xmlns:p14="http://schemas.microsoft.com/office/powerpoint/2010/main" val="1237728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02B8-4B9D-EF43-994C-87D8FA585E3F}"/>
              </a:ext>
            </a:extLst>
          </p:cNvPr>
          <p:cNvSpPr>
            <a:spLocks noGrp="1"/>
          </p:cNvSpPr>
          <p:nvPr>
            <p:ph type="title"/>
          </p:nvPr>
        </p:nvSpPr>
        <p:spPr/>
        <p:txBody>
          <a:bodyPr/>
          <a:lstStyle/>
          <a:p>
            <a:r>
              <a:rPr lang="en-US" dirty="0"/>
              <a:t>Upcoming FY22 Deliverables of Note…</a:t>
            </a:r>
          </a:p>
        </p:txBody>
      </p:sp>
      <p:sp>
        <p:nvSpPr>
          <p:cNvPr id="3" name="Content Placeholder 2">
            <a:extLst>
              <a:ext uri="{FF2B5EF4-FFF2-40B4-BE49-F238E27FC236}">
                <a16:creationId xmlns:a16="http://schemas.microsoft.com/office/drawing/2014/main" id="{21B035B6-0710-5A41-AE80-45FD960638AD}"/>
              </a:ext>
            </a:extLst>
          </p:cNvPr>
          <p:cNvSpPr>
            <a:spLocks noGrp="1"/>
          </p:cNvSpPr>
          <p:nvPr>
            <p:ph idx="1"/>
          </p:nvPr>
        </p:nvSpPr>
        <p:spPr>
          <a:xfrm>
            <a:off x="1104293" y="2694186"/>
            <a:ext cx="8946541" cy="3136599"/>
          </a:xfrm>
        </p:spPr>
        <p:txBody>
          <a:bodyPr/>
          <a:lstStyle/>
          <a:p>
            <a:r>
              <a:rPr lang="en-US" sz="2400" dirty="0"/>
              <a:t>Provide training and support to CCMHB/CCDDB staff regarding criteria for review of evaluation section of applications for funding.</a:t>
            </a:r>
          </a:p>
          <a:p>
            <a:endParaRPr lang="en-US" sz="2400" dirty="0"/>
          </a:p>
          <a:p>
            <a:endParaRPr lang="en-US" sz="2400" dirty="0"/>
          </a:p>
          <a:p>
            <a:endParaRPr lang="en-US" dirty="0"/>
          </a:p>
        </p:txBody>
      </p:sp>
    </p:spTree>
    <p:extLst>
      <p:ext uri="{BB962C8B-B14F-4D97-AF65-F5344CB8AC3E}">
        <p14:creationId xmlns:p14="http://schemas.microsoft.com/office/powerpoint/2010/main" val="239965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AE23-1BDE-714B-8E16-55C2AEC1DAA2}"/>
              </a:ext>
            </a:extLst>
          </p:cNvPr>
          <p:cNvSpPr>
            <a:spLocks noGrp="1"/>
          </p:cNvSpPr>
          <p:nvPr>
            <p:ph type="title"/>
          </p:nvPr>
        </p:nvSpPr>
        <p:spPr/>
        <p:txBody>
          <a:bodyPr/>
          <a:lstStyle/>
          <a:p>
            <a:r>
              <a:rPr lang="en-US" dirty="0"/>
              <a:t>FY21 Deliverables</a:t>
            </a:r>
          </a:p>
        </p:txBody>
      </p:sp>
      <p:sp>
        <p:nvSpPr>
          <p:cNvPr id="3" name="Content Placeholder 2">
            <a:extLst>
              <a:ext uri="{FF2B5EF4-FFF2-40B4-BE49-F238E27FC236}">
                <a16:creationId xmlns:a16="http://schemas.microsoft.com/office/drawing/2014/main" id="{D39ADC8C-B08B-7A47-8C21-680E90B8DE0F}"/>
              </a:ext>
            </a:extLst>
          </p:cNvPr>
          <p:cNvSpPr>
            <a:spLocks noGrp="1"/>
          </p:cNvSpPr>
          <p:nvPr>
            <p:ph idx="1"/>
          </p:nvPr>
        </p:nvSpPr>
        <p:spPr>
          <a:xfrm>
            <a:off x="646111" y="1595718"/>
            <a:ext cx="9564689" cy="4923615"/>
          </a:xfrm>
        </p:spPr>
        <p:txBody>
          <a:bodyPr>
            <a:normAutofit lnSpcReduction="10000"/>
          </a:bodyPr>
          <a:lstStyle/>
          <a:p>
            <a:pPr lvl="0"/>
            <a:r>
              <a:rPr lang="en-US" dirty="0"/>
              <a:t>Continue to Create a Learning Organization among Funded Agencies and the CCMHB/CCDDB</a:t>
            </a:r>
          </a:p>
          <a:p>
            <a:pPr marL="0" lvl="0" indent="0">
              <a:buNone/>
            </a:pPr>
            <a:endParaRPr lang="en-US" dirty="0"/>
          </a:p>
          <a:p>
            <a:r>
              <a:rPr lang="en-US" dirty="0"/>
              <a:t> Continue to Support the Development of Theory of Change Logic Models.</a:t>
            </a:r>
          </a:p>
          <a:p>
            <a:pPr marL="0" indent="0">
              <a:buNone/>
            </a:pPr>
            <a:endParaRPr lang="en-US" dirty="0"/>
          </a:p>
          <a:p>
            <a:r>
              <a:rPr lang="en-US" dirty="0"/>
              <a:t>Continue to Build a “Buffet” of Tools</a:t>
            </a:r>
          </a:p>
          <a:p>
            <a:pPr lvl="0"/>
            <a:endParaRPr lang="en-US" dirty="0"/>
          </a:p>
          <a:p>
            <a:pPr lvl="0"/>
            <a:r>
              <a:rPr lang="en-US" dirty="0"/>
              <a:t>Continue the Evaluation Consultation Bank with Agencies Who Have not Had Targeted Partnerships </a:t>
            </a:r>
            <a:r>
              <a:rPr lang="en-US" i="1" dirty="0"/>
              <a:t>and with Prior Partners</a:t>
            </a:r>
          </a:p>
          <a:p>
            <a:pPr lvl="0"/>
            <a:endParaRPr lang="en-US" dirty="0"/>
          </a:p>
          <a:p>
            <a:pPr lvl="0"/>
            <a:r>
              <a:rPr lang="en-US" dirty="0"/>
              <a:t>Targeted Evaluation Development in Consultation with New Partner Agencies</a:t>
            </a:r>
          </a:p>
        </p:txBody>
      </p:sp>
    </p:spTree>
    <p:extLst>
      <p:ext uri="{BB962C8B-B14F-4D97-AF65-F5344CB8AC3E}">
        <p14:creationId xmlns:p14="http://schemas.microsoft.com/office/powerpoint/2010/main" val="3116670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E5AA-5635-5742-9FB5-015BCDE5839E}"/>
              </a:ext>
            </a:extLst>
          </p:cNvPr>
          <p:cNvSpPr>
            <a:spLocks noGrp="1"/>
          </p:cNvSpPr>
          <p:nvPr>
            <p:ph type="title"/>
          </p:nvPr>
        </p:nvSpPr>
        <p:spPr/>
        <p:txBody>
          <a:bodyPr/>
          <a:lstStyle/>
          <a:p>
            <a:r>
              <a:rPr lang="en-US" dirty="0"/>
              <a:t>FY21 CCMHB New Partners</a:t>
            </a:r>
          </a:p>
        </p:txBody>
      </p:sp>
      <p:sp>
        <p:nvSpPr>
          <p:cNvPr id="3" name="Content Placeholder 2">
            <a:extLst>
              <a:ext uri="{FF2B5EF4-FFF2-40B4-BE49-F238E27FC236}">
                <a16:creationId xmlns:a16="http://schemas.microsoft.com/office/drawing/2014/main" id="{5B698E2E-0794-594D-9A1A-058DC3898C9C}"/>
              </a:ext>
            </a:extLst>
          </p:cNvPr>
          <p:cNvSpPr>
            <a:spLocks noGrp="1"/>
          </p:cNvSpPr>
          <p:nvPr>
            <p:ph idx="1"/>
          </p:nvPr>
        </p:nvSpPr>
        <p:spPr>
          <a:xfrm>
            <a:off x="1000441" y="2503170"/>
            <a:ext cx="9221843" cy="3051810"/>
          </a:xfrm>
        </p:spPr>
        <p:txBody>
          <a:bodyPr>
            <a:normAutofit/>
          </a:bodyPr>
          <a:lstStyle/>
          <a:p>
            <a:r>
              <a:rPr lang="en-US" sz="2400" dirty="0"/>
              <a:t>Cunningham Children’s Home – Families Stronger Together Program</a:t>
            </a:r>
          </a:p>
          <a:p>
            <a:endParaRPr lang="en-US" sz="2400" dirty="0"/>
          </a:p>
          <a:p>
            <a:r>
              <a:rPr lang="en-US" sz="2400" dirty="0"/>
              <a:t>Rape Advocacy, Counseling and Educational Services</a:t>
            </a:r>
          </a:p>
          <a:p>
            <a:pPr marL="0" indent="0">
              <a:buNone/>
            </a:pPr>
            <a:endParaRPr lang="en-US" sz="2400" dirty="0"/>
          </a:p>
        </p:txBody>
      </p:sp>
    </p:spTree>
    <p:extLst>
      <p:ext uri="{BB962C8B-B14F-4D97-AF65-F5344CB8AC3E}">
        <p14:creationId xmlns:p14="http://schemas.microsoft.com/office/powerpoint/2010/main" val="3707492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F4EA-1BE0-3041-A6D9-AAA7288E7182}"/>
              </a:ext>
            </a:extLst>
          </p:cNvPr>
          <p:cNvSpPr>
            <a:spLocks noGrp="1"/>
          </p:cNvSpPr>
          <p:nvPr>
            <p:ph type="title"/>
          </p:nvPr>
        </p:nvSpPr>
        <p:spPr/>
        <p:txBody>
          <a:bodyPr/>
          <a:lstStyle/>
          <a:p>
            <a:r>
              <a:rPr lang="en-US" dirty="0"/>
              <a:t>Summary of Activities </a:t>
            </a:r>
            <a:r>
              <a:rPr lang="en-US"/>
              <a:t>with Partners</a:t>
            </a:r>
          </a:p>
        </p:txBody>
      </p:sp>
      <p:sp>
        <p:nvSpPr>
          <p:cNvPr id="3" name="Content Placeholder 2">
            <a:extLst>
              <a:ext uri="{FF2B5EF4-FFF2-40B4-BE49-F238E27FC236}">
                <a16:creationId xmlns:a16="http://schemas.microsoft.com/office/drawing/2014/main" id="{39B9A4D5-A8DC-474A-9093-AA59922082ED}"/>
              </a:ext>
            </a:extLst>
          </p:cNvPr>
          <p:cNvSpPr>
            <a:spLocks noGrp="1"/>
          </p:cNvSpPr>
          <p:nvPr>
            <p:ph idx="1"/>
          </p:nvPr>
        </p:nvSpPr>
        <p:spPr>
          <a:xfrm>
            <a:off x="1103312" y="1570274"/>
            <a:ext cx="9576211" cy="4929294"/>
          </a:xfrm>
        </p:spPr>
        <p:txBody>
          <a:bodyPr>
            <a:normAutofit/>
          </a:bodyPr>
          <a:lstStyle/>
          <a:p>
            <a:r>
              <a:rPr lang="en-US" dirty="0"/>
              <a:t>Create and/or refine program Theory of Change Logic Models</a:t>
            </a:r>
          </a:p>
          <a:p>
            <a:r>
              <a:rPr lang="en-US" dirty="0"/>
              <a:t>Identify or tailor for program use, high quality, empirically based measures of key program constructs and outcomes, including measures of access and barriers to program participation, program implementation and program participant outcomes </a:t>
            </a:r>
          </a:p>
          <a:p>
            <a:r>
              <a:rPr lang="en-US" dirty="0"/>
              <a:t>Create new surveys and measures of key program constructs and outcomes when no appropriate established measures exist</a:t>
            </a:r>
          </a:p>
          <a:p>
            <a:r>
              <a:rPr lang="en-US" dirty="0"/>
              <a:t>Develop efficient and standardized data collection, storage and analysis procedures</a:t>
            </a:r>
          </a:p>
          <a:p>
            <a:r>
              <a:rPr lang="en-US" dirty="0"/>
              <a:t>Identify appropriate benchmarks for interpreting program impacts</a:t>
            </a:r>
          </a:p>
          <a:p>
            <a:r>
              <a:rPr lang="en-US" dirty="0"/>
              <a:t>Support programs to use data they collect to improve programs and to share program challenges and successes with target audiences (e.g., staff, funders, policy makers, etc.)</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1468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AE23-1BDE-714B-8E16-55C2AEC1DAA2}"/>
              </a:ext>
            </a:extLst>
          </p:cNvPr>
          <p:cNvSpPr>
            <a:spLocks noGrp="1"/>
          </p:cNvSpPr>
          <p:nvPr>
            <p:ph type="title"/>
          </p:nvPr>
        </p:nvSpPr>
        <p:spPr/>
        <p:txBody>
          <a:bodyPr/>
          <a:lstStyle/>
          <a:p>
            <a:r>
              <a:rPr lang="en-US" dirty="0"/>
              <a:t>New in FY21 Deliverables</a:t>
            </a:r>
          </a:p>
        </p:txBody>
      </p:sp>
      <p:sp>
        <p:nvSpPr>
          <p:cNvPr id="3" name="Content Placeholder 2">
            <a:extLst>
              <a:ext uri="{FF2B5EF4-FFF2-40B4-BE49-F238E27FC236}">
                <a16:creationId xmlns:a16="http://schemas.microsoft.com/office/drawing/2014/main" id="{D39ADC8C-B08B-7A47-8C21-680E90B8DE0F}"/>
              </a:ext>
            </a:extLst>
          </p:cNvPr>
          <p:cNvSpPr>
            <a:spLocks noGrp="1"/>
          </p:cNvSpPr>
          <p:nvPr>
            <p:ph idx="1"/>
          </p:nvPr>
        </p:nvSpPr>
        <p:spPr>
          <a:xfrm>
            <a:off x="758928" y="1331259"/>
            <a:ext cx="8946541" cy="4725157"/>
          </a:xfrm>
        </p:spPr>
        <p:txBody>
          <a:bodyPr>
            <a:normAutofit fontScale="92500" lnSpcReduction="20000"/>
          </a:bodyPr>
          <a:lstStyle/>
          <a:p>
            <a:pPr marL="0" indent="0">
              <a:buNone/>
            </a:pPr>
            <a:endParaRPr lang="en-US" dirty="0"/>
          </a:p>
          <a:p>
            <a:pPr lvl="0"/>
            <a:r>
              <a:rPr lang="en-US" dirty="0"/>
              <a:t>Choose three Programs for Targeted Evaluation Data Usage Consultation (up to</a:t>
            </a:r>
            <a:r>
              <a:rPr lang="en-US" i="1" dirty="0"/>
              <a:t> </a:t>
            </a:r>
            <a:r>
              <a:rPr lang="en-US" dirty="0"/>
              <a:t>two CCMHB and one CCDDB)</a:t>
            </a:r>
          </a:p>
          <a:p>
            <a:pPr lvl="0"/>
            <a:endParaRPr lang="en-US" b="1" dirty="0"/>
          </a:p>
          <a:p>
            <a:r>
              <a:rPr lang="en-US" dirty="0"/>
              <a:t>Offer two workshops with CCMHB/CCDDB funded agencies regarding data usage fundamentals.</a:t>
            </a:r>
          </a:p>
          <a:p>
            <a:endParaRPr lang="en-US" dirty="0"/>
          </a:p>
          <a:p>
            <a:pPr lvl="0"/>
            <a:r>
              <a:rPr lang="en-US" dirty="0"/>
              <a:t>Meet with CCMHB/CCDDB members as requested to provide information on, for example:</a:t>
            </a:r>
          </a:p>
          <a:p>
            <a:pPr lvl="1"/>
            <a:r>
              <a:rPr lang="en-US" dirty="0"/>
              <a:t>The varied uses of evaluation</a:t>
            </a:r>
          </a:p>
          <a:p>
            <a:pPr lvl="1"/>
            <a:r>
              <a:rPr lang="en-US" dirty="0"/>
              <a:t>Logic modeling process</a:t>
            </a:r>
          </a:p>
          <a:p>
            <a:pPr lvl="1"/>
            <a:r>
              <a:rPr lang="en-US" dirty="0"/>
              <a:t>CCMHB/CCDDB goals and priorities with regard to evaluation</a:t>
            </a:r>
          </a:p>
          <a:p>
            <a:pPr lvl="1"/>
            <a:r>
              <a:rPr lang="en-US" dirty="0"/>
              <a:t>Instantiating evaluation practices for the CCMHB and the boards’ funded programs</a:t>
            </a:r>
          </a:p>
          <a:p>
            <a:endParaRPr lang="en-US" dirty="0"/>
          </a:p>
          <a:p>
            <a:pPr lvl="0"/>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3166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AE23-1BDE-714B-8E16-55C2AEC1DAA2}"/>
              </a:ext>
            </a:extLst>
          </p:cNvPr>
          <p:cNvSpPr>
            <a:spLocks noGrp="1"/>
          </p:cNvSpPr>
          <p:nvPr>
            <p:ph type="title"/>
          </p:nvPr>
        </p:nvSpPr>
        <p:spPr/>
        <p:txBody>
          <a:bodyPr/>
          <a:lstStyle/>
          <a:p>
            <a:r>
              <a:rPr lang="en-US" dirty="0"/>
              <a:t>New in FY21 Deliverables</a:t>
            </a:r>
          </a:p>
        </p:txBody>
      </p:sp>
      <p:sp>
        <p:nvSpPr>
          <p:cNvPr id="3" name="Content Placeholder 2">
            <a:extLst>
              <a:ext uri="{FF2B5EF4-FFF2-40B4-BE49-F238E27FC236}">
                <a16:creationId xmlns:a16="http://schemas.microsoft.com/office/drawing/2014/main" id="{D39ADC8C-B08B-7A47-8C21-680E90B8DE0F}"/>
              </a:ext>
            </a:extLst>
          </p:cNvPr>
          <p:cNvSpPr>
            <a:spLocks noGrp="1"/>
          </p:cNvSpPr>
          <p:nvPr>
            <p:ph idx="1"/>
          </p:nvPr>
        </p:nvSpPr>
        <p:spPr>
          <a:xfrm>
            <a:off x="758928" y="1331259"/>
            <a:ext cx="8946541" cy="4725157"/>
          </a:xfrm>
        </p:spPr>
        <p:txBody>
          <a:bodyPr>
            <a:normAutofit fontScale="92500" lnSpcReduction="20000"/>
          </a:bodyPr>
          <a:lstStyle/>
          <a:p>
            <a:pPr marL="0" indent="0">
              <a:buNone/>
            </a:pPr>
            <a:endParaRPr lang="en-US" dirty="0"/>
          </a:p>
          <a:p>
            <a:pPr lvl="0"/>
            <a:r>
              <a:rPr lang="en-US" sz="2600" b="1" dirty="0"/>
              <a:t>Choose three Programs for Targeted Evaluation Data Usage Consultation (up to</a:t>
            </a:r>
            <a:r>
              <a:rPr lang="en-US" sz="2600" b="1" i="1" dirty="0"/>
              <a:t> </a:t>
            </a:r>
            <a:r>
              <a:rPr lang="en-US" sz="2600" b="1" dirty="0"/>
              <a:t>two CCMHB and one CCDDB)</a:t>
            </a:r>
          </a:p>
          <a:p>
            <a:pPr lvl="0"/>
            <a:endParaRPr lang="en-US" b="1" dirty="0"/>
          </a:p>
          <a:p>
            <a:r>
              <a:rPr lang="en-US" dirty="0"/>
              <a:t>Offer two workshops with CCMHB/CCDDB funded agencies regarding data usage fundamentals.</a:t>
            </a:r>
          </a:p>
          <a:p>
            <a:endParaRPr lang="en-US" dirty="0"/>
          </a:p>
          <a:p>
            <a:pPr lvl="0"/>
            <a:r>
              <a:rPr lang="en-US" dirty="0"/>
              <a:t>Meet with CCMHB/CCDDB members as requested to provide information on, for example:</a:t>
            </a:r>
          </a:p>
          <a:p>
            <a:pPr lvl="1"/>
            <a:r>
              <a:rPr lang="en-US" dirty="0"/>
              <a:t>The varied uses of evaluation</a:t>
            </a:r>
          </a:p>
          <a:p>
            <a:pPr lvl="1"/>
            <a:r>
              <a:rPr lang="en-US" dirty="0"/>
              <a:t>Logic modeling process</a:t>
            </a:r>
          </a:p>
          <a:p>
            <a:pPr lvl="1"/>
            <a:r>
              <a:rPr lang="en-US" dirty="0"/>
              <a:t>CCMHB/CCDDB goals and priorities with regard to evaluation</a:t>
            </a:r>
          </a:p>
          <a:p>
            <a:pPr lvl="1"/>
            <a:r>
              <a:rPr lang="en-US" dirty="0"/>
              <a:t>Instantiating evaluation practices for the CCMHB and the boards’ funded programs</a:t>
            </a:r>
          </a:p>
          <a:p>
            <a:endParaRPr lang="en-US" dirty="0"/>
          </a:p>
          <a:p>
            <a:pPr lvl="0"/>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1594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E5AA-5635-5742-9FB5-015BCDE5839E}"/>
              </a:ext>
            </a:extLst>
          </p:cNvPr>
          <p:cNvSpPr>
            <a:spLocks noGrp="1"/>
          </p:cNvSpPr>
          <p:nvPr>
            <p:ph type="title"/>
          </p:nvPr>
        </p:nvSpPr>
        <p:spPr/>
        <p:txBody>
          <a:bodyPr/>
          <a:lstStyle/>
          <a:p>
            <a:r>
              <a:rPr lang="en-US" dirty="0"/>
              <a:t>FY21 CCMHB Continuing Partners </a:t>
            </a:r>
            <a:r>
              <a:rPr lang="en-US" sz="3200" dirty="0"/>
              <a:t>(new in FY21)</a:t>
            </a:r>
          </a:p>
        </p:txBody>
      </p:sp>
      <p:sp>
        <p:nvSpPr>
          <p:cNvPr id="3" name="Content Placeholder 2">
            <a:extLst>
              <a:ext uri="{FF2B5EF4-FFF2-40B4-BE49-F238E27FC236}">
                <a16:creationId xmlns:a16="http://schemas.microsoft.com/office/drawing/2014/main" id="{5B698E2E-0794-594D-9A1A-058DC3898C9C}"/>
              </a:ext>
            </a:extLst>
          </p:cNvPr>
          <p:cNvSpPr>
            <a:spLocks noGrp="1"/>
          </p:cNvSpPr>
          <p:nvPr>
            <p:ph idx="1"/>
          </p:nvPr>
        </p:nvSpPr>
        <p:spPr>
          <a:xfrm>
            <a:off x="1251901" y="2297430"/>
            <a:ext cx="9404723" cy="4560570"/>
          </a:xfrm>
        </p:spPr>
        <p:txBody>
          <a:bodyPr>
            <a:normAutofit/>
          </a:bodyPr>
          <a:lstStyle/>
          <a:p>
            <a:r>
              <a:rPr lang="en-US" sz="2400" dirty="0"/>
              <a:t>GROW</a:t>
            </a:r>
          </a:p>
          <a:p>
            <a:endParaRPr lang="en-US" sz="2400" dirty="0"/>
          </a:p>
          <a:p>
            <a:r>
              <a:rPr lang="en-US" sz="2400" dirty="0" err="1"/>
              <a:t>Rosecrance</a:t>
            </a:r>
            <a:r>
              <a:rPr lang="en-US" sz="2400" dirty="0"/>
              <a:t> – Criminal Justice and Mental Health Program</a:t>
            </a:r>
          </a:p>
          <a:p>
            <a:endParaRPr lang="en-US" sz="2400" dirty="0"/>
          </a:p>
          <a:p>
            <a:r>
              <a:rPr lang="en-US" sz="2400" dirty="0"/>
              <a:t>Uniting Pride Center of Champaign County</a:t>
            </a:r>
          </a:p>
        </p:txBody>
      </p:sp>
    </p:spTree>
    <p:extLst>
      <p:ext uri="{BB962C8B-B14F-4D97-AF65-F5344CB8AC3E}">
        <p14:creationId xmlns:p14="http://schemas.microsoft.com/office/powerpoint/2010/main" val="10731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0AE23-1BDE-714B-8E16-55C2AEC1DAA2}"/>
              </a:ext>
            </a:extLst>
          </p:cNvPr>
          <p:cNvSpPr>
            <a:spLocks noGrp="1"/>
          </p:cNvSpPr>
          <p:nvPr>
            <p:ph type="title"/>
          </p:nvPr>
        </p:nvSpPr>
        <p:spPr/>
        <p:txBody>
          <a:bodyPr/>
          <a:lstStyle/>
          <a:p>
            <a:r>
              <a:rPr lang="en-US" dirty="0"/>
              <a:t>New in FY21 Deliverables</a:t>
            </a:r>
          </a:p>
        </p:txBody>
      </p:sp>
      <p:sp>
        <p:nvSpPr>
          <p:cNvPr id="3" name="Content Placeholder 2">
            <a:extLst>
              <a:ext uri="{FF2B5EF4-FFF2-40B4-BE49-F238E27FC236}">
                <a16:creationId xmlns:a16="http://schemas.microsoft.com/office/drawing/2014/main" id="{D39ADC8C-B08B-7A47-8C21-680E90B8DE0F}"/>
              </a:ext>
            </a:extLst>
          </p:cNvPr>
          <p:cNvSpPr>
            <a:spLocks noGrp="1"/>
          </p:cNvSpPr>
          <p:nvPr>
            <p:ph idx="1"/>
          </p:nvPr>
        </p:nvSpPr>
        <p:spPr>
          <a:xfrm>
            <a:off x="758928" y="1331259"/>
            <a:ext cx="8946541" cy="4725157"/>
          </a:xfrm>
        </p:spPr>
        <p:txBody>
          <a:bodyPr>
            <a:normAutofit fontScale="92500" lnSpcReduction="20000"/>
          </a:bodyPr>
          <a:lstStyle/>
          <a:p>
            <a:pPr marL="0" indent="0">
              <a:buNone/>
            </a:pPr>
            <a:endParaRPr lang="en-US" dirty="0"/>
          </a:p>
          <a:p>
            <a:pPr lvl="0"/>
            <a:r>
              <a:rPr lang="en-US" dirty="0"/>
              <a:t>Choose three Programs for Targeted Evaluation Data Usage in Consultation (up to</a:t>
            </a:r>
            <a:r>
              <a:rPr lang="en-US" i="1" dirty="0"/>
              <a:t> </a:t>
            </a:r>
            <a:r>
              <a:rPr lang="en-US" dirty="0"/>
              <a:t>two CCMHB and one CCDDB)</a:t>
            </a:r>
          </a:p>
          <a:p>
            <a:pPr lvl="0"/>
            <a:endParaRPr lang="en-US" b="1" dirty="0"/>
          </a:p>
          <a:p>
            <a:r>
              <a:rPr lang="en-US" sz="2600" b="1" dirty="0"/>
              <a:t>Offer two workshops with CCMHB/CCDDB funded agencies regarding data usage fundamentals.</a:t>
            </a:r>
          </a:p>
          <a:p>
            <a:endParaRPr lang="en-US" dirty="0"/>
          </a:p>
          <a:p>
            <a:pPr lvl="0"/>
            <a:r>
              <a:rPr lang="en-US" dirty="0"/>
              <a:t>Meet with CCMHB/CCDDB members as requested to provide information on, for example:</a:t>
            </a:r>
          </a:p>
          <a:p>
            <a:pPr lvl="1"/>
            <a:r>
              <a:rPr lang="en-US" dirty="0"/>
              <a:t>The varied uses of evaluation</a:t>
            </a:r>
          </a:p>
          <a:p>
            <a:pPr lvl="1"/>
            <a:r>
              <a:rPr lang="en-US" dirty="0"/>
              <a:t>Logic modeling process</a:t>
            </a:r>
          </a:p>
          <a:p>
            <a:pPr lvl="1"/>
            <a:r>
              <a:rPr lang="en-US" dirty="0"/>
              <a:t>CCMHB/CCDDB goals and priorities with regard to evaluation</a:t>
            </a:r>
          </a:p>
          <a:p>
            <a:pPr lvl="1"/>
            <a:r>
              <a:rPr lang="en-US" dirty="0"/>
              <a:t>Instantiating evaluation practices for the CCMHB and the boards’ funded programs</a:t>
            </a:r>
          </a:p>
          <a:p>
            <a:endParaRPr lang="en-US" dirty="0"/>
          </a:p>
          <a:p>
            <a:pPr lvl="0"/>
            <a:endParaRPr lang="en-US" b="1"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44105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FE5AA-5635-5742-9FB5-015BCDE5839E}"/>
              </a:ext>
            </a:extLst>
          </p:cNvPr>
          <p:cNvSpPr>
            <a:spLocks noGrp="1"/>
          </p:cNvSpPr>
          <p:nvPr>
            <p:ph type="title"/>
          </p:nvPr>
        </p:nvSpPr>
        <p:spPr/>
        <p:txBody>
          <a:bodyPr/>
          <a:lstStyle/>
          <a:p>
            <a:r>
              <a:rPr lang="en-US" dirty="0"/>
              <a:t>FY21 Data Usage Workshops</a:t>
            </a:r>
            <a:endParaRPr lang="en-US" sz="3200" dirty="0"/>
          </a:p>
        </p:txBody>
      </p:sp>
      <p:sp>
        <p:nvSpPr>
          <p:cNvPr id="3" name="Content Placeholder 2">
            <a:extLst>
              <a:ext uri="{FF2B5EF4-FFF2-40B4-BE49-F238E27FC236}">
                <a16:creationId xmlns:a16="http://schemas.microsoft.com/office/drawing/2014/main" id="{5B698E2E-0794-594D-9A1A-058DC3898C9C}"/>
              </a:ext>
            </a:extLst>
          </p:cNvPr>
          <p:cNvSpPr>
            <a:spLocks noGrp="1"/>
          </p:cNvSpPr>
          <p:nvPr>
            <p:ph idx="1"/>
          </p:nvPr>
        </p:nvSpPr>
        <p:spPr>
          <a:xfrm>
            <a:off x="1156898" y="1679912"/>
            <a:ext cx="9404723" cy="4815891"/>
          </a:xfrm>
        </p:spPr>
        <p:txBody>
          <a:bodyPr>
            <a:normAutofit/>
          </a:bodyPr>
          <a:lstStyle/>
          <a:p>
            <a:r>
              <a:rPr lang="en-US" sz="2400" dirty="0"/>
              <a:t>Data 101  –  B</a:t>
            </a:r>
            <a:r>
              <a:rPr lang="en-US" sz="2200" dirty="0"/>
              <a:t>asic introduction to data; addressed what questions data can answer, what types of data we can collect, use &amp; share</a:t>
            </a:r>
          </a:p>
          <a:p>
            <a:endParaRPr lang="en-US" sz="2400" dirty="0"/>
          </a:p>
          <a:p>
            <a:r>
              <a:rPr lang="en-US" sz="2400" dirty="0"/>
              <a:t>Data 102  –  </a:t>
            </a:r>
            <a:r>
              <a:rPr lang="en-US" sz="2200" dirty="0"/>
              <a:t>Introduction to basic statistical concepts for understanding program outcomes; best practices for data entry and management in Excel</a:t>
            </a:r>
          </a:p>
          <a:p>
            <a:endParaRPr lang="en-US" sz="2400" dirty="0"/>
          </a:p>
          <a:p>
            <a:r>
              <a:rPr lang="en-US" sz="2400" dirty="0"/>
              <a:t>Data 103  –  </a:t>
            </a:r>
            <a:r>
              <a:rPr lang="en-US" sz="2200" dirty="0"/>
              <a:t>More in depth introduction to using Excel to automate data analysis, reporting and visualization</a:t>
            </a:r>
          </a:p>
          <a:p>
            <a:pPr lvl="1"/>
            <a:endParaRPr lang="en-US" sz="2200" dirty="0"/>
          </a:p>
        </p:txBody>
      </p:sp>
    </p:spTree>
    <p:extLst>
      <p:ext uri="{BB962C8B-B14F-4D97-AF65-F5344CB8AC3E}">
        <p14:creationId xmlns:p14="http://schemas.microsoft.com/office/powerpoint/2010/main" val="1812838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10681</TotalTime>
  <Words>1015</Words>
  <Application>Microsoft Macintosh PowerPoint</Application>
  <PresentationFormat>Widescreen</PresentationFormat>
  <Paragraphs>142</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Century Gothic</vt:lpstr>
      <vt:lpstr>Times New Roman</vt:lpstr>
      <vt:lpstr>Wingdings 3</vt:lpstr>
      <vt:lpstr>Ion</vt:lpstr>
      <vt:lpstr>Evaluation Capacity Building: Board Update </vt:lpstr>
      <vt:lpstr>FY21 Deliverables</vt:lpstr>
      <vt:lpstr>FY21 CCMHB New Partners</vt:lpstr>
      <vt:lpstr>Summary of Activities with Partners</vt:lpstr>
      <vt:lpstr>New in FY21 Deliverables</vt:lpstr>
      <vt:lpstr>New in FY21 Deliverables</vt:lpstr>
      <vt:lpstr>FY21 CCMHB Continuing Partners (new in FY21)</vt:lpstr>
      <vt:lpstr>New in FY21 Deliverables</vt:lpstr>
      <vt:lpstr>FY21 Data Usage Workshops</vt:lpstr>
      <vt:lpstr>New in FY21 Deliverables</vt:lpstr>
      <vt:lpstr>FY21 CCMHDDB Logic Model Development</vt:lpstr>
      <vt:lpstr>PowerPoint Presentation</vt:lpstr>
      <vt:lpstr>Upcoming FY22 Deliverables of 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Nicole E</dc:creator>
  <cp:lastModifiedBy>Mark Aber</cp:lastModifiedBy>
  <cp:revision>27</cp:revision>
  <cp:lastPrinted>2021-09-21T21:50:50Z</cp:lastPrinted>
  <dcterms:created xsi:type="dcterms:W3CDTF">2020-09-20T21:40:13Z</dcterms:created>
  <dcterms:modified xsi:type="dcterms:W3CDTF">2021-09-22T16:36:59Z</dcterms:modified>
</cp:coreProperties>
</file>