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7" r:id="rId4"/>
    <p:sldId id="308" r:id="rId5"/>
    <p:sldId id="272" r:id="rId6"/>
    <p:sldId id="309" r:id="rId7"/>
    <p:sldId id="301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/>
    <p:restoredTop sz="95872"/>
  </p:normalViewPr>
  <p:slideViewPr>
    <p:cSldViewPr snapToGrid="0" snapToObjects="1">
      <p:cViewPr varScale="1">
        <p:scale>
          <a:sx n="108" d="100"/>
          <a:sy n="108" d="100"/>
        </p:scale>
        <p:origin x="6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5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E71EC-E5AB-A84E-9757-327FF62DE69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C4D21-76BD-3D4D-8105-B9EDFBA8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4D21-76BD-3D4D-8105-B9EDFBA83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Org:  	MHDDAC meeting presentations</a:t>
            </a:r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4D21-76BD-3D4D-8105-B9EDFBA83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4D21-76BD-3D4D-8105-B9EDFBA83C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7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711E-0D4D-7A40-AC8B-A84874E9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232442"/>
            <a:ext cx="8825658" cy="3329581"/>
          </a:xfrm>
        </p:spPr>
        <p:txBody>
          <a:bodyPr/>
          <a:lstStyle/>
          <a:p>
            <a:r>
              <a:rPr lang="en-US" dirty="0"/>
              <a:t>Evaluation Capacity Building: Board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BB82B-B0A4-0A4B-AFB2-412CDA33F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8930741" cy="1859395"/>
          </a:xfrm>
        </p:spPr>
        <p:txBody>
          <a:bodyPr>
            <a:normAutofit/>
          </a:bodyPr>
          <a:lstStyle/>
          <a:p>
            <a:r>
              <a:rPr lang="en-US" dirty="0"/>
              <a:t>Mark Aber, EMILY BLEVINS, HOPE HOLLAND, NATHAN TODD</a:t>
            </a:r>
          </a:p>
          <a:p>
            <a:r>
              <a:rPr lang="en-US" dirty="0"/>
              <a:t>FY22 Evaluation Capacity Building Team</a:t>
            </a:r>
          </a:p>
          <a:p>
            <a:r>
              <a:rPr lang="en-US" dirty="0"/>
              <a:t>University of Illinois at </a:t>
            </a:r>
            <a:r>
              <a:rPr lang="en-US" dirty="0" err="1"/>
              <a:t>urbana</a:t>
            </a:r>
            <a:r>
              <a:rPr lang="en-US" dirty="0"/>
              <a:t>-champaign</a:t>
            </a:r>
          </a:p>
          <a:p>
            <a:r>
              <a:rPr lang="en-US" dirty="0"/>
              <a:t>September 21, 2022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49FDB-9BCB-2E4E-8D1C-C1FE46C7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5208090"/>
            <a:ext cx="1883391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AE23-1BDE-714B-8E16-55C2AEC1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C8C-B08B-7A47-8C21-680E90B8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95718"/>
            <a:ext cx="9564689" cy="4923615"/>
          </a:xfrm>
        </p:spPr>
        <p:txBody>
          <a:bodyPr>
            <a:normAutofit/>
          </a:bodyPr>
          <a:lstStyle/>
          <a:p>
            <a:r>
              <a:rPr lang="en-US" dirty="0"/>
              <a:t>Continue to Create a Learning Organization among Funded Agencies and the CCMHB/CCDDB</a:t>
            </a:r>
          </a:p>
          <a:p>
            <a:pPr lvl="1"/>
            <a:r>
              <a:rPr lang="en-US" dirty="0"/>
              <a:t>Targeted partners presented some aspect of their ECB work to other funded agencies at MHDDAC July and September meetings</a:t>
            </a:r>
          </a:p>
          <a:p>
            <a:pPr lvl="1"/>
            <a:r>
              <a:rPr lang="en-US" dirty="0"/>
              <a:t>Work to create culture of valuing evaluation, desiring evaluation to be meaningful, and experimenting with evaluation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Continue to Support the Development of Theory of Change Logic Models</a:t>
            </a:r>
          </a:p>
          <a:p>
            <a:pPr lvl="1"/>
            <a:r>
              <a:rPr lang="en-US" dirty="0"/>
              <a:t>Two workshops offered virtually, attended by five agencies</a:t>
            </a:r>
          </a:p>
          <a:p>
            <a:pPr lvl="1"/>
            <a:r>
              <a:rPr lang="en-US" dirty="0"/>
              <a:t>Digital (editable) version of model provided to participating programs after development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AE23-1BDE-714B-8E16-55C2AEC1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Deliverables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C8C-B08B-7A47-8C21-680E90B8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28" y="1331259"/>
            <a:ext cx="8946541" cy="47251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200" b="1" dirty="0"/>
          </a:p>
          <a:p>
            <a:r>
              <a:rPr lang="en-US" sz="2400" dirty="0"/>
              <a:t>Continue to Build a “Buffet” of Tools</a:t>
            </a:r>
          </a:p>
          <a:p>
            <a:endParaRPr lang="en-US" sz="2400" dirty="0"/>
          </a:p>
          <a:p>
            <a:r>
              <a:rPr lang="en-US" sz="2400" dirty="0"/>
              <a:t>Continue the Evaluation Consultation Bank with all agencies</a:t>
            </a:r>
          </a:p>
          <a:p>
            <a:pPr lvl="1"/>
            <a:r>
              <a:rPr lang="en-US" sz="2200" dirty="0">
                <a:latin typeface="+mn-lt"/>
              </a:rPr>
              <a:t>C</a:t>
            </a:r>
            <a:r>
              <a:rPr lang="en-US" sz="2200" dirty="0">
                <a:effectLst/>
                <a:latin typeface="+mn-lt"/>
              </a:rPr>
              <a:t>larify anticipated short-term outcomes and to operationalize program components</a:t>
            </a:r>
          </a:p>
          <a:p>
            <a:pPr lvl="1"/>
            <a:r>
              <a:rPr lang="en-US" sz="2200" dirty="0">
                <a:effectLst/>
                <a:latin typeface="+mn-lt"/>
              </a:rPr>
              <a:t>Clarify evaluation strategy amid staff changes, assisted in using and updating an Excel spreadsheet we created for them to analyze satisfaction data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200" dirty="0"/>
          </a:p>
          <a:p>
            <a:pPr lvl="0"/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AE23-1BDE-714B-8E16-55C2AEC1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8541"/>
          </a:xfrm>
        </p:spPr>
        <p:txBody>
          <a:bodyPr/>
          <a:lstStyle/>
          <a:p>
            <a:r>
              <a:rPr lang="en-US" dirty="0"/>
              <a:t>FY22 Deliverables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C8C-B08B-7A47-8C21-680E90B8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28" y="1331259"/>
            <a:ext cx="8946541" cy="49908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Targeted Evaluation Partnerships</a:t>
            </a:r>
          </a:p>
          <a:p>
            <a:pPr lvl="1"/>
            <a:r>
              <a:rPr lang="en-US" sz="2200" dirty="0"/>
              <a:t>Three New Partners  </a:t>
            </a:r>
          </a:p>
          <a:p>
            <a:pPr lvl="2"/>
            <a:r>
              <a:rPr lang="en-US" sz="2000" dirty="0"/>
              <a:t>CCMHB - The Well Experience, Women in Need Recovery</a:t>
            </a:r>
          </a:p>
          <a:p>
            <a:pPr lvl="2"/>
            <a:r>
              <a:rPr lang="en-US" sz="2000" dirty="0"/>
              <a:t>CCDDB - </a:t>
            </a:r>
            <a:r>
              <a:rPr lang="en-US" sz="2000" dirty="0">
                <a:effectLst/>
                <a:latin typeface="+mn-lt"/>
              </a:rPr>
              <a:t>Champaign County Regional Planning Commission Decision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effectLst/>
                <a:latin typeface="+mn-lt"/>
              </a:rPr>
              <a:t>Support Person-Centered Planning Program (CCRPC-DSPCP)</a:t>
            </a:r>
          </a:p>
          <a:p>
            <a:pPr lvl="1"/>
            <a:r>
              <a:rPr lang="en-US" sz="2200" dirty="0"/>
              <a:t>Three Continuing Partners</a:t>
            </a:r>
          </a:p>
          <a:p>
            <a:pPr lvl="2"/>
            <a:r>
              <a:rPr lang="en-US" sz="2000" dirty="0"/>
              <a:t> CCMHB – Community Choices-Community Living Program (CC-CL)</a:t>
            </a:r>
          </a:p>
          <a:p>
            <a:pPr lvl="2"/>
            <a:r>
              <a:rPr lang="en-US" sz="2000" dirty="0"/>
              <a:t>CCMHB – Rape Advocacy, Counseling and Education-Sexual Violence Prevention Education Program (RACES-SVPE)</a:t>
            </a:r>
          </a:p>
          <a:p>
            <a:pPr lvl="2"/>
            <a:r>
              <a:rPr lang="en-US" sz="2000" dirty="0"/>
              <a:t>CCMHB – </a:t>
            </a:r>
            <a:r>
              <a:rPr lang="en-US" sz="2000" dirty="0">
                <a:effectLst/>
                <a:latin typeface="+mn-lt"/>
              </a:rPr>
              <a:t>Uniting Pride – Children, Youth &amp; Families Program (UP-CYF)</a:t>
            </a:r>
            <a:endParaRPr lang="en-US" sz="20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  <a:p>
            <a:pPr lvl="0"/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7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F4EA-1BE0-3041-A6D9-AAA7288E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2457" cy="963128"/>
          </a:xfrm>
        </p:spPr>
        <p:txBody>
          <a:bodyPr/>
          <a:lstStyle/>
          <a:p>
            <a:r>
              <a:rPr lang="en-US" dirty="0"/>
              <a:t>FY22 Deliverables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A4D5-A8DC-474A-9093-AA599220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88026"/>
            <a:ext cx="10227239" cy="5299586"/>
          </a:xfrm>
        </p:spPr>
        <p:txBody>
          <a:bodyPr>
            <a:normAutofit/>
          </a:bodyPr>
          <a:lstStyle/>
          <a:p>
            <a:r>
              <a:rPr lang="en-US" sz="2400" dirty="0"/>
              <a:t>Summary of Activities with Partners</a:t>
            </a:r>
          </a:p>
          <a:p>
            <a:pPr lvl="1"/>
            <a:r>
              <a:rPr lang="en-US" dirty="0"/>
              <a:t>Create and/or refine program Theory of Change Logic Models</a:t>
            </a:r>
          </a:p>
          <a:p>
            <a:pPr lvl="1"/>
            <a:r>
              <a:rPr lang="en-US" dirty="0"/>
              <a:t>Identify or tailor for program use, high quality, empirically based measures of key program constructs, including measures of access and barriers to program participation, implementation and participant outcomes </a:t>
            </a:r>
          </a:p>
          <a:p>
            <a:pPr lvl="1"/>
            <a:r>
              <a:rPr lang="en-US" dirty="0"/>
              <a:t>Create new surveys and measures of key program constructs and outcomes when no appropriate established measures exist</a:t>
            </a:r>
          </a:p>
          <a:p>
            <a:pPr lvl="1"/>
            <a:r>
              <a:rPr lang="en-US" dirty="0"/>
              <a:t>Develop efficient and standardized data collection, storage and analysis procedures</a:t>
            </a:r>
          </a:p>
          <a:p>
            <a:pPr lvl="1"/>
            <a:r>
              <a:rPr lang="en-US" dirty="0"/>
              <a:t>Identify appropriate benchmarks for interpreting program impacts</a:t>
            </a:r>
          </a:p>
          <a:p>
            <a:pPr lvl="1"/>
            <a:r>
              <a:rPr lang="en-US" dirty="0"/>
              <a:t>Support programs to use data they collect to improve programs and to share program challenges and successes with target audiences (e.g., staff, funders, policy makers,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8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AE23-1BDE-714B-8E16-55C2AEC1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Deliverables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C8C-B08B-7A47-8C21-680E90B8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28" y="1331259"/>
            <a:ext cx="8946541" cy="4725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Meet with CCMHB/CCDDB members as requested to provide information/consultation</a:t>
            </a:r>
          </a:p>
          <a:p>
            <a:pPr lvl="1"/>
            <a:r>
              <a:rPr lang="en-US" dirty="0"/>
              <a:t>Consultation to CCMHDDB staff regarding continued evaluation related supports that might be provided in future to funded agencies</a:t>
            </a:r>
          </a:p>
          <a:p>
            <a:pPr lvl="0"/>
            <a:endParaRPr lang="en-US" b="1" dirty="0"/>
          </a:p>
          <a:p>
            <a:r>
              <a:rPr lang="en-US" sz="2200" dirty="0"/>
              <a:t>Offer two workshops with CCMHB/CCDDB funded agencies regarding data usage fundamentals</a:t>
            </a:r>
          </a:p>
          <a:p>
            <a:pPr lvl="1"/>
            <a:r>
              <a:rPr lang="en-US" dirty="0">
                <a:latin typeface="+mn-lt"/>
              </a:rPr>
              <a:t>A</a:t>
            </a:r>
            <a:r>
              <a:rPr lang="en-US" dirty="0">
                <a:effectLst/>
                <a:latin typeface="+mn-lt"/>
              </a:rPr>
              <a:t>ttended by staff from five agencies (RACES, First Followers, the Refugee Center, DSC and GROW)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E5AA-5635-5742-9FB5-015BCDE5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Data Usage Workshops - Excel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8E2E-0794-594D-9A1A-058DC389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86621"/>
            <a:ext cx="9404723" cy="501050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+mn-lt"/>
              </a:rPr>
              <a:t>Introduction to Excel for Outcomes Analysis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effectLst/>
                <a:latin typeface="+mn-lt"/>
              </a:rPr>
              <a:t>– Part 1</a:t>
            </a:r>
          </a:p>
          <a:p>
            <a:pPr marL="800100" lvl="2" indent="0">
              <a:buNone/>
            </a:pPr>
            <a:r>
              <a:rPr lang="en-US" sz="2200" dirty="0"/>
              <a:t>Basic introduction to Excel; introduced following topics</a:t>
            </a:r>
            <a:r>
              <a:rPr lang="en-US" sz="2000" dirty="0"/>
              <a:t>: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creating a workbook and adding new sheets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renaming, moving and deleting sheets</a:t>
            </a:r>
            <a:endParaRPr lang="en-US" sz="1800" dirty="0">
              <a:latin typeface="+mn-lt"/>
            </a:endParaRP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creating a current client worksheet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creating a workbook reference sheet </a:t>
            </a:r>
          </a:p>
          <a:p>
            <a:pPr marL="1085850" lvl="2" indent="-285750"/>
            <a:r>
              <a:rPr lang="en-US" sz="1800" dirty="0">
                <a:latin typeface="+mn-lt"/>
              </a:rPr>
              <a:t>a</a:t>
            </a:r>
            <a:r>
              <a:rPr lang="en-US" sz="1800" dirty="0">
                <a:effectLst/>
                <a:latin typeface="+mn-lt"/>
              </a:rPr>
              <a:t>dding evaluation details to a reference sheet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creating response option dropdowns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tracking and organizing outcomes data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adding outcomes tracking content to a current client worksheet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creating a measure scoring worksheet </a:t>
            </a:r>
          </a:p>
          <a:p>
            <a:pPr marL="1085850" lvl="2" indent="-285750"/>
            <a:r>
              <a:rPr lang="en-US" sz="1800" dirty="0">
                <a:effectLst/>
                <a:latin typeface="+mn-lt"/>
              </a:rPr>
              <a:t>linking dropdown responses and numerical values</a:t>
            </a:r>
          </a:p>
          <a:p>
            <a:pPr marL="1085850" lvl="2" indent="-285750"/>
            <a:endParaRPr lang="en-US" sz="1800" dirty="0"/>
          </a:p>
          <a:p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283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E5AA-5635-5742-9FB5-015BCDE5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Data Usage Workshops - Excel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8E2E-0794-594D-9A1A-058DC389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9" y="1532861"/>
            <a:ext cx="9404723" cy="501050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+mn-lt"/>
              </a:rPr>
              <a:t>Introduction to Excel for Outcomes Analysis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effectLst/>
                <a:latin typeface="+mn-lt"/>
              </a:rPr>
              <a:t>– Part 2</a:t>
            </a:r>
            <a:endParaRPr lang="en-US" sz="2400" dirty="0">
              <a:latin typeface="+mn-lt"/>
            </a:endParaRPr>
          </a:p>
          <a:p>
            <a:pPr marL="457200" lvl="1" indent="0">
              <a:buNone/>
            </a:pPr>
            <a:r>
              <a:rPr lang="en-US" sz="2200" dirty="0">
                <a:latin typeface="+mn-lt"/>
              </a:rPr>
              <a:t>P</a:t>
            </a:r>
            <a:r>
              <a:rPr lang="en-US" sz="2200" dirty="0">
                <a:effectLst/>
                <a:latin typeface="+mn-lt"/>
              </a:rPr>
              <a:t>rovided a practical demonstration of how to use Excel for PMO reporting</a:t>
            </a:r>
          </a:p>
          <a:p>
            <a:pPr marL="1085850" lvl="2" indent="-285750"/>
            <a:r>
              <a:rPr lang="en-US" sz="1800" dirty="0"/>
              <a:t>Identify key tasks for completing the MHB/DDB Performance Outcome Report</a:t>
            </a:r>
          </a:p>
          <a:p>
            <a:pPr marL="1085850" lvl="2" indent="-285750"/>
            <a:r>
              <a:rPr lang="en-US" sz="1800" dirty="0"/>
              <a:t>Answer 3-4 PMO questions using sample organization data to illustrate some ways to respond to these questions</a:t>
            </a:r>
          </a:p>
          <a:p>
            <a:pPr marL="1085850" lvl="2" indent="-285750"/>
            <a:r>
              <a:rPr lang="en-US" sz="1800" dirty="0"/>
              <a:t>Introduce tools for analyzing data in Excel (e.g., calculating length of time, computing means and percentages, tracking change over time, breaking out results separately by defined groups)</a:t>
            </a:r>
          </a:p>
          <a:p>
            <a:pPr marL="1543050" lvl="3" indent="-285750"/>
            <a:endParaRPr lang="en-US" sz="1600" dirty="0"/>
          </a:p>
          <a:p>
            <a:pPr marL="1085850" lvl="2" indent="-285750"/>
            <a:endParaRPr lang="en-US" sz="1800" dirty="0"/>
          </a:p>
          <a:p>
            <a:pPr marL="1085850" lvl="2" indent="-285750"/>
            <a:endParaRPr lang="en-US" sz="1800" dirty="0"/>
          </a:p>
          <a:p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13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CED1-7469-2CFD-A896-2DAC2778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9AA9-1C81-2AF5-F6E6-0F67D16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910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12114</TotalTime>
  <Words>629</Words>
  <Application>Microsoft Macintosh PowerPoint</Application>
  <PresentationFormat>Widescreen</PresentationFormat>
  <Paragraphs>86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Evaluation Capacity Building: Board Update </vt:lpstr>
      <vt:lpstr>FY22 Deliverables</vt:lpstr>
      <vt:lpstr>FY22 Deliverables (cont.)</vt:lpstr>
      <vt:lpstr>FY22 Deliverables (cont.)</vt:lpstr>
      <vt:lpstr>FY22 Deliverables (cont.)</vt:lpstr>
      <vt:lpstr>FY22 Deliverables (cont.)</vt:lpstr>
      <vt:lpstr>FY22 Data Usage Workshops - Excel</vt:lpstr>
      <vt:lpstr>FY22 Data Usage Workshops - Excel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Nicole E</dc:creator>
  <cp:lastModifiedBy>Mark Aber</cp:lastModifiedBy>
  <cp:revision>47</cp:revision>
  <cp:lastPrinted>2021-09-21T21:50:50Z</cp:lastPrinted>
  <dcterms:created xsi:type="dcterms:W3CDTF">2020-09-20T21:40:13Z</dcterms:created>
  <dcterms:modified xsi:type="dcterms:W3CDTF">2022-09-21T14:34:50Z</dcterms:modified>
</cp:coreProperties>
</file>