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62" d="100"/>
          <a:sy n="162" d="100"/>
        </p:scale>
        <p:origin x="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73301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156897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72050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3694250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3094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3488196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159007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47284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2645375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91DFCC-A56C-492A-B47C-9DEA07772756}"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54892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1DFCC-A56C-492A-B47C-9DEA0777275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213990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91DFCC-A56C-492A-B47C-9DEA07772756}"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1643975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91DFCC-A56C-492A-B47C-9DEA07772756}"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328861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91DFCC-A56C-492A-B47C-9DEA07772756}"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330704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91DFCC-A56C-492A-B47C-9DEA07772756}"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4A0FC-4839-4F90-9978-5BC4A4AB4131}" type="slidenum">
              <a:rPr lang="en-US" smtClean="0"/>
              <a:t>‹#›</a:t>
            </a:fld>
            <a:endParaRPr lang="en-US"/>
          </a:p>
        </p:txBody>
      </p:sp>
    </p:spTree>
    <p:extLst>
      <p:ext uri="{BB962C8B-B14F-4D97-AF65-F5344CB8AC3E}">
        <p14:creationId xmlns:p14="http://schemas.microsoft.com/office/powerpoint/2010/main" val="2756514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04A0FC-4839-4F90-9978-5BC4A4AB4131}" type="slidenum">
              <a:rPr lang="en-US" smtClean="0"/>
              <a:t>‹#›</a:t>
            </a:fld>
            <a:endParaRPr lang="en-US"/>
          </a:p>
        </p:txBody>
      </p:sp>
      <p:sp>
        <p:nvSpPr>
          <p:cNvPr id="5" name="Date Placeholder 4"/>
          <p:cNvSpPr>
            <a:spLocks noGrp="1"/>
          </p:cNvSpPr>
          <p:nvPr>
            <p:ph type="dt" sz="half" idx="10"/>
          </p:nvPr>
        </p:nvSpPr>
        <p:spPr/>
        <p:txBody>
          <a:bodyPr/>
          <a:lstStyle/>
          <a:p>
            <a:fld id="{1191DFCC-A56C-492A-B47C-9DEA07772756}" type="datetimeFigureOut">
              <a:rPr lang="en-US" smtClean="0"/>
              <a:t>11/15/2023</a:t>
            </a:fld>
            <a:endParaRPr lang="en-US"/>
          </a:p>
        </p:txBody>
      </p:sp>
    </p:spTree>
    <p:extLst>
      <p:ext uri="{BB962C8B-B14F-4D97-AF65-F5344CB8AC3E}">
        <p14:creationId xmlns:p14="http://schemas.microsoft.com/office/powerpoint/2010/main" val="680691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191DFCC-A56C-492A-B47C-9DEA07772756}" type="datetimeFigureOut">
              <a:rPr lang="en-US" smtClean="0"/>
              <a:t>11/15/2023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104A0FC-4839-4F90-9978-5BC4A4AB4131}" type="slidenum">
              <a:rPr lang="en-US" smtClean="0"/>
              <a:t>‹#›</a:t>
            </a:fld>
            <a:endParaRPr lang="en-US"/>
          </a:p>
        </p:txBody>
      </p:sp>
    </p:spTree>
    <p:extLst>
      <p:ext uri="{BB962C8B-B14F-4D97-AF65-F5344CB8AC3E}">
        <p14:creationId xmlns:p14="http://schemas.microsoft.com/office/powerpoint/2010/main" val="31084944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microsoft.com/office/2007/relationships/hdphoto" Target="../media/hdphoto1.wdp"/><Relationship Id="rId7" Type="http://schemas.openxmlformats.org/officeDocument/2006/relationships/image" Target="../media/image17.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pixabay.com/en/handshake-regard-cooperate-connect-2009183/" TargetMode="External"/><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5565-582A-4026-980F-34AF9A9FBBA3}"/>
              </a:ext>
            </a:extLst>
          </p:cNvPr>
          <p:cNvSpPr>
            <a:spLocks noGrp="1"/>
          </p:cNvSpPr>
          <p:nvPr>
            <p:ph type="ctrTitle"/>
          </p:nvPr>
        </p:nvSpPr>
        <p:spPr/>
        <p:txBody>
          <a:bodyPr/>
          <a:lstStyle/>
          <a:p>
            <a:r>
              <a:rPr lang="en-US" dirty="0"/>
              <a:t>Community Coalition Summer Initiatives</a:t>
            </a:r>
          </a:p>
        </p:txBody>
      </p:sp>
      <p:sp>
        <p:nvSpPr>
          <p:cNvPr id="3" name="Subtitle 2">
            <a:extLst>
              <a:ext uri="{FF2B5EF4-FFF2-40B4-BE49-F238E27FC236}">
                <a16:creationId xmlns:a16="http://schemas.microsoft.com/office/drawing/2014/main" id="{D6F1FF46-51FB-4089-BE10-484B4A228FD5}"/>
              </a:ext>
            </a:extLst>
          </p:cNvPr>
          <p:cNvSpPr>
            <a:spLocks noGrp="1"/>
          </p:cNvSpPr>
          <p:nvPr>
            <p:ph type="subTitle" idx="1"/>
          </p:nvPr>
        </p:nvSpPr>
        <p:spPr/>
        <p:txBody>
          <a:bodyPr/>
          <a:lstStyle/>
          <a:p>
            <a:r>
              <a:rPr lang="en-US" dirty="0"/>
              <a:t>2023 Report</a:t>
            </a:r>
          </a:p>
        </p:txBody>
      </p:sp>
    </p:spTree>
    <p:extLst>
      <p:ext uri="{BB962C8B-B14F-4D97-AF65-F5344CB8AC3E}">
        <p14:creationId xmlns:p14="http://schemas.microsoft.com/office/powerpoint/2010/main" val="203340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281D9F6-015F-4E41-97F5-44CE83A8E5EB}"/>
              </a:ext>
            </a:extLst>
          </p:cNvPr>
          <p:cNvSpPr/>
          <p:nvPr/>
        </p:nvSpPr>
        <p:spPr>
          <a:xfrm rot="16200000">
            <a:off x="7680927" y="947765"/>
            <a:ext cx="2917421" cy="2234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E719237-7531-4432-A9FF-2807BE121A62}"/>
              </a:ext>
            </a:extLst>
          </p:cNvPr>
          <p:cNvSpPr/>
          <p:nvPr/>
        </p:nvSpPr>
        <p:spPr>
          <a:xfrm rot="16200000">
            <a:off x="559705" y="3761660"/>
            <a:ext cx="3022932" cy="2357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684EB1-B504-4020-A0F5-81D3523F5118}"/>
              </a:ext>
            </a:extLst>
          </p:cNvPr>
          <p:cNvSpPr/>
          <p:nvPr/>
        </p:nvSpPr>
        <p:spPr>
          <a:xfrm>
            <a:off x="8011789" y="3764972"/>
            <a:ext cx="3569465" cy="268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E4DE37-0A3A-46A6-89DA-8DF99727E880}"/>
              </a:ext>
            </a:extLst>
          </p:cNvPr>
          <p:cNvSpPr/>
          <p:nvPr/>
        </p:nvSpPr>
        <p:spPr>
          <a:xfrm>
            <a:off x="3914210" y="3558181"/>
            <a:ext cx="3827427" cy="28115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DE6007-E5B3-4874-A671-7BCB48EB2EF4}"/>
              </a:ext>
            </a:extLst>
          </p:cNvPr>
          <p:cNvSpPr/>
          <p:nvPr/>
        </p:nvSpPr>
        <p:spPr>
          <a:xfrm>
            <a:off x="4340647" y="685095"/>
            <a:ext cx="2974554" cy="223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7A9EFC-C986-4C09-928D-51DE121026CB}"/>
              </a:ext>
            </a:extLst>
          </p:cNvPr>
          <p:cNvSpPr/>
          <p:nvPr/>
        </p:nvSpPr>
        <p:spPr>
          <a:xfrm>
            <a:off x="577930" y="444228"/>
            <a:ext cx="3569465" cy="2686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men working in a workshop&#10;&#10;Description automatically generated">
            <a:extLst>
              <a:ext uri="{FF2B5EF4-FFF2-40B4-BE49-F238E27FC236}">
                <a16:creationId xmlns:a16="http://schemas.microsoft.com/office/drawing/2014/main" id="{6B43433B-2005-4BCE-AE78-EDA8746198E7}"/>
              </a:ext>
            </a:extLst>
          </p:cNvPr>
          <p:cNvPicPr/>
          <p:nvPr/>
        </p:nvPicPr>
        <p:blipFill>
          <a:blip r:embed="rId2" cstate="print">
            <a:extLst>
              <a:ext uri="{BEBA8EAE-BF5A-486C-A8C5-ECC9F3942E4B}">
                <a14:imgProps xmlns:a14="http://schemas.microsoft.com/office/drawing/2010/main">
                  <a14:imgLayer r:embed="rId3">
                    <a14:imgEffect>
                      <a14:sharpenSoften amount="61000"/>
                    </a14:imgEffect>
                    <a14:imgEffect>
                      <a14:brightnessContrast bright="-7000" contrast="39000"/>
                    </a14:imgEffect>
                  </a14:imgLayer>
                </a14:imgProps>
              </a:ext>
              <a:ext uri="{28A0092B-C50C-407E-A947-70E740481C1C}">
                <a14:useLocalDpi xmlns:a14="http://schemas.microsoft.com/office/drawing/2010/main" val="0"/>
              </a:ext>
            </a:extLst>
          </a:blip>
          <a:stretch>
            <a:fillRect/>
          </a:stretch>
        </p:blipFill>
        <p:spPr>
          <a:xfrm>
            <a:off x="672030" y="541990"/>
            <a:ext cx="3374382" cy="2531535"/>
          </a:xfrm>
          <a:prstGeom prst="rect">
            <a:avLst/>
          </a:prstGeom>
        </p:spPr>
      </p:pic>
      <p:pic>
        <p:nvPicPr>
          <p:cNvPr id="3" name="Picture 2" descr="A group of men standing in a field&#10;&#10;Description automatically generated">
            <a:extLst>
              <a:ext uri="{FF2B5EF4-FFF2-40B4-BE49-F238E27FC236}">
                <a16:creationId xmlns:a16="http://schemas.microsoft.com/office/drawing/2014/main" id="{155D3020-2407-4C5A-99E9-9C254AEE38F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73293" y="771167"/>
            <a:ext cx="2746195" cy="2073179"/>
          </a:xfrm>
          <a:prstGeom prst="rect">
            <a:avLst/>
          </a:prstGeom>
        </p:spPr>
      </p:pic>
      <p:pic>
        <p:nvPicPr>
          <p:cNvPr id="4" name="Picture 3" descr="A person helping another person build a house&#10;&#10;Description automatically generated">
            <a:extLst>
              <a:ext uri="{FF2B5EF4-FFF2-40B4-BE49-F238E27FC236}">
                <a16:creationId xmlns:a16="http://schemas.microsoft.com/office/drawing/2014/main" id="{9AC46B9D-F8B3-49B2-A91D-5A6C94A547F4}"/>
              </a:ext>
            </a:extLst>
          </p:cNvPr>
          <p:cNvPicPr/>
          <p:nvPr/>
        </p:nvPicPr>
        <p:blipFill>
          <a:blip r:embed="rId5" cstate="print">
            <a:extLst>
              <a:ext uri="{28A0092B-C50C-407E-A947-70E740481C1C}">
                <a14:useLocalDpi xmlns:a14="http://schemas.microsoft.com/office/drawing/2010/main" val="0"/>
              </a:ext>
            </a:extLst>
          </a:blip>
          <a:stretch>
            <a:fillRect/>
          </a:stretch>
        </p:blipFill>
        <p:spPr>
          <a:xfrm rot="5400000">
            <a:off x="666567" y="3872599"/>
            <a:ext cx="2792469" cy="2094352"/>
          </a:xfrm>
          <a:prstGeom prst="rect">
            <a:avLst/>
          </a:prstGeom>
        </p:spPr>
      </p:pic>
      <p:pic>
        <p:nvPicPr>
          <p:cNvPr id="5" name="Picture 4">
            <a:extLst>
              <a:ext uri="{FF2B5EF4-FFF2-40B4-BE49-F238E27FC236}">
                <a16:creationId xmlns:a16="http://schemas.microsoft.com/office/drawing/2014/main" id="{4D7E27D2-063E-4A82-8314-DEF61BF6BAE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027944" y="3657334"/>
            <a:ext cx="3599958" cy="2581447"/>
          </a:xfrm>
          <a:prstGeom prst="rect">
            <a:avLst/>
          </a:prstGeom>
        </p:spPr>
      </p:pic>
      <p:sp>
        <p:nvSpPr>
          <p:cNvPr id="6" name="TextBox 5">
            <a:extLst>
              <a:ext uri="{FF2B5EF4-FFF2-40B4-BE49-F238E27FC236}">
                <a16:creationId xmlns:a16="http://schemas.microsoft.com/office/drawing/2014/main" id="{CF87CA07-8095-4FA7-B31B-C48F34E60633}"/>
              </a:ext>
            </a:extLst>
          </p:cNvPr>
          <p:cNvSpPr txBox="1"/>
          <p:nvPr/>
        </p:nvSpPr>
        <p:spPr>
          <a:xfrm>
            <a:off x="4241495" y="194149"/>
            <a:ext cx="4733580" cy="369332"/>
          </a:xfrm>
          <a:prstGeom prst="rect">
            <a:avLst/>
          </a:prstGeom>
          <a:noFill/>
        </p:spPr>
        <p:txBody>
          <a:bodyPr wrap="square" rtlCol="0">
            <a:spAutoFit/>
          </a:bodyPr>
          <a:lstStyle/>
          <a:p>
            <a:r>
              <a:rPr lang="en-US" dirty="0"/>
              <a:t>East Central Illinois Youth for Christ</a:t>
            </a:r>
          </a:p>
        </p:txBody>
      </p:sp>
      <p:pic>
        <p:nvPicPr>
          <p:cNvPr id="7" name="Picture 6" descr="A blue house with white doors&#10;&#10;Description automatically generated">
            <a:extLst>
              <a:ext uri="{FF2B5EF4-FFF2-40B4-BE49-F238E27FC236}">
                <a16:creationId xmlns:a16="http://schemas.microsoft.com/office/drawing/2014/main" id="{E6A56C34-BB37-423F-84D6-2982C62581C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8109331" y="3900895"/>
            <a:ext cx="3374382" cy="2415115"/>
          </a:xfrm>
          <a:prstGeom prst="rect">
            <a:avLst/>
          </a:prstGeom>
        </p:spPr>
      </p:pic>
      <p:pic>
        <p:nvPicPr>
          <p:cNvPr id="8" name="Picture 7" descr="A group of men working on a building&#10;&#10;Description automatically generated">
            <a:extLst>
              <a:ext uri="{FF2B5EF4-FFF2-40B4-BE49-F238E27FC236}">
                <a16:creationId xmlns:a16="http://schemas.microsoft.com/office/drawing/2014/main" id="{06F730E4-FF90-410D-9DE8-802732A1EE8F}"/>
              </a:ext>
            </a:extLst>
          </p:cNvPr>
          <p:cNvPicPr/>
          <p:nvPr/>
        </p:nvPicPr>
        <p:blipFill>
          <a:blip r:embed="rId8" cstate="print">
            <a:extLst>
              <a:ext uri="{28A0092B-C50C-407E-A947-70E740481C1C}">
                <a14:useLocalDpi xmlns:a14="http://schemas.microsoft.com/office/drawing/2010/main" val="0"/>
              </a:ext>
            </a:extLst>
          </a:blip>
          <a:stretch>
            <a:fillRect/>
          </a:stretch>
        </p:blipFill>
        <p:spPr>
          <a:xfrm rot="5400000">
            <a:off x="7771302" y="1045159"/>
            <a:ext cx="2721871" cy="2045812"/>
          </a:xfrm>
          <a:prstGeom prst="rect">
            <a:avLst/>
          </a:prstGeom>
        </p:spPr>
      </p:pic>
    </p:spTree>
    <p:extLst>
      <p:ext uri="{BB962C8B-B14F-4D97-AF65-F5344CB8AC3E}">
        <p14:creationId xmlns:p14="http://schemas.microsoft.com/office/powerpoint/2010/main" val="1320335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93120DB-22A7-418E-92A9-D1B96CFB3986}"/>
              </a:ext>
            </a:extLst>
          </p:cNvPr>
          <p:cNvSpPr/>
          <p:nvPr/>
        </p:nvSpPr>
        <p:spPr>
          <a:xfrm>
            <a:off x="7863845" y="886936"/>
            <a:ext cx="3345457" cy="326642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C2463F3-1EEC-451B-B9C9-55E9E5870E1E}"/>
              </a:ext>
            </a:extLst>
          </p:cNvPr>
          <p:cNvSpPr/>
          <p:nvPr/>
        </p:nvSpPr>
        <p:spPr>
          <a:xfrm>
            <a:off x="3672289" y="3625520"/>
            <a:ext cx="3345456" cy="290748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20C7D20-BA73-4AB5-8E6F-24796C139AC4}"/>
              </a:ext>
            </a:extLst>
          </p:cNvPr>
          <p:cNvSpPr/>
          <p:nvPr/>
        </p:nvSpPr>
        <p:spPr>
          <a:xfrm>
            <a:off x="231354" y="886936"/>
            <a:ext cx="4847422" cy="25200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33D3FCA-8AB9-47BE-B322-DABCCFD3D6A2}"/>
              </a:ext>
            </a:extLst>
          </p:cNvPr>
          <p:cNvSpPr txBox="1"/>
          <p:nvPr/>
        </p:nvSpPr>
        <p:spPr>
          <a:xfrm>
            <a:off x="4447142" y="237130"/>
            <a:ext cx="7744858" cy="369332"/>
          </a:xfrm>
          <a:prstGeom prst="rect">
            <a:avLst/>
          </a:prstGeom>
          <a:noFill/>
        </p:spPr>
        <p:txBody>
          <a:bodyPr wrap="square" rtlCol="0">
            <a:spAutoFit/>
          </a:bodyPr>
          <a:lstStyle/>
          <a:p>
            <a:r>
              <a:rPr lang="en-US" dirty="0"/>
              <a:t>Media Doll Marketing</a:t>
            </a:r>
          </a:p>
        </p:txBody>
      </p:sp>
      <p:pic>
        <p:nvPicPr>
          <p:cNvPr id="6" name="Picture 5">
            <a:extLst>
              <a:ext uri="{FF2B5EF4-FFF2-40B4-BE49-F238E27FC236}">
                <a16:creationId xmlns:a16="http://schemas.microsoft.com/office/drawing/2014/main" id="{06381AEE-928D-428E-A035-1A43D7F84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06" y="942021"/>
            <a:ext cx="4660442" cy="2406443"/>
          </a:xfrm>
          <a:prstGeom prst="rect">
            <a:avLst/>
          </a:prstGeom>
        </p:spPr>
      </p:pic>
      <p:pic>
        <p:nvPicPr>
          <p:cNvPr id="9" name="Picture 8">
            <a:extLst>
              <a:ext uri="{FF2B5EF4-FFF2-40B4-BE49-F238E27FC236}">
                <a16:creationId xmlns:a16="http://schemas.microsoft.com/office/drawing/2014/main" id="{25FB7217-5560-409D-B3C7-F20214E21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185" y="942021"/>
            <a:ext cx="3194778" cy="3117646"/>
          </a:xfrm>
          <a:prstGeom prst="rect">
            <a:avLst/>
          </a:prstGeom>
        </p:spPr>
      </p:pic>
      <p:pic>
        <p:nvPicPr>
          <p:cNvPr id="11" name="Picture 10">
            <a:extLst>
              <a:ext uri="{FF2B5EF4-FFF2-40B4-BE49-F238E27FC236}">
                <a16:creationId xmlns:a16="http://schemas.microsoft.com/office/drawing/2014/main" id="{1546F5B6-4923-4831-9F66-C7600C5C4082}"/>
              </a:ext>
            </a:extLst>
          </p:cNvPr>
          <p:cNvPicPr>
            <a:picLocks noChangeAspect="1"/>
          </p:cNvPicPr>
          <p:nvPr/>
        </p:nvPicPr>
        <p:blipFill rotWithShape="1">
          <a:blip r:embed="rId4">
            <a:extLst>
              <a:ext uri="{28A0092B-C50C-407E-A947-70E740481C1C}">
                <a14:useLocalDpi xmlns:a14="http://schemas.microsoft.com/office/drawing/2010/main" val="0"/>
              </a:ext>
            </a:extLst>
          </a:blip>
          <a:srcRect t="23936" b="21124"/>
          <a:stretch/>
        </p:blipFill>
        <p:spPr>
          <a:xfrm>
            <a:off x="3800819" y="3684023"/>
            <a:ext cx="3107120" cy="2757329"/>
          </a:xfrm>
          <a:prstGeom prst="rect">
            <a:avLst/>
          </a:prstGeom>
        </p:spPr>
      </p:pic>
    </p:spTree>
    <p:extLst>
      <p:ext uri="{BB962C8B-B14F-4D97-AF65-F5344CB8AC3E}">
        <p14:creationId xmlns:p14="http://schemas.microsoft.com/office/powerpoint/2010/main" val="158206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8219704-8496-4A72-99B6-26DA633CAE84}"/>
              </a:ext>
            </a:extLst>
          </p:cNvPr>
          <p:cNvSpPr/>
          <p:nvPr/>
        </p:nvSpPr>
        <p:spPr>
          <a:xfrm>
            <a:off x="6176462" y="1608463"/>
            <a:ext cx="5354198" cy="36465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DEDBE29-5DD6-4955-AA35-F8181C31DB78}"/>
              </a:ext>
            </a:extLst>
          </p:cNvPr>
          <p:cNvSpPr/>
          <p:nvPr/>
        </p:nvSpPr>
        <p:spPr>
          <a:xfrm>
            <a:off x="308472" y="1608463"/>
            <a:ext cx="5354198" cy="364658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23F325-E974-4D23-AEC0-B1C1E2F918CE}"/>
              </a:ext>
            </a:extLst>
          </p:cNvPr>
          <p:cNvSpPr txBox="1"/>
          <p:nvPr/>
        </p:nvSpPr>
        <p:spPr>
          <a:xfrm>
            <a:off x="4461831" y="325264"/>
            <a:ext cx="6180463" cy="369332"/>
          </a:xfrm>
          <a:prstGeom prst="rect">
            <a:avLst/>
          </a:prstGeom>
          <a:noFill/>
        </p:spPr>
        <p:txBody>
          <a:bodyPr wrap="square" rtlCol="0">
            <a:spAutoFit/>
          </a:bodyPr>
          <a:lstStyle/>
          <a:p>
            <a:r>
              <a:rPr lang="en-US" dirty="0" err="1"/>
              <a:t>Leitsey</a:t>
            </a:r>
            <a:r>
              <a:rPr lang="en-US" dirty="0"/>
              <a:t> Family Foundation</a:t>
            </a:r>
          </a:p>
        </p:txBody>
      </p:sp>
      <p:pic>
        <p:nvPicPr>
          <p:cNvPr id="4" name="Picture 3">
            <a:extLst>
              <a:ext uri="{FF2B5EF4-FFF2-40B4-BE49-F238E27FC236}">
                <a16:creationId xmlns:a16="http://schemas.microsoft.com/office/drawing/2014/main" id="{CB5381E7-C56F-422F-AEE1-C09797570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40" y="1729080"/>
            <a:ext cx="5099210" cy="3399840"/>
          </a:xfrm>
          <a:prstGeom prst="rect">
            <a:avLst/>
          </a:prstGeom>
        </p:spPr>
      </p:pic>
      <p:pic>
        <p:nvPicPr>
          <p:cNvPr id="6" name="Picture 5">
            <a:extLst>
              <a:ext uri="{FF2B5EF4-FFF2-40B4-BE49-F238E27FC236}">
                <a16:creationId xmlns:a16="http://schemas.microsoft.com/office/drawing/2014/main" id="{22C79365-6D25-403A-9557-E77700C82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615" y="1729081"/>
            <a:ext cx="5099760" cy="3399840"/>
          </a:xfrm>
          <a:prstGeom prst="rect">
            <a:avLst/>
          </a:prstGeom>
        </p:spPr>
      </p:pic>
    </p:spTree>
    <p:extLst>
      <p:ext uri="{BB962C8B-B14F-4D97-AF65-F5344CB8AC3E}">
        <p14:creationId xmlns:p14="http://schemas.microsoft.com/office/powerpoint/2010/main" val="288751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EF920D-239C-4AFA-B620-DAB69B37C8DB}"/>
              </a:ext>
            </a:extLst>
          </p:cNvPr>
          <p:cNvSpPr/>
          <p:nvPr/>
        </p:nvSpPr>
        <p:spPr>
          <a:xfrm>
            <a:off x="3087571" y="3249976"/>
            <a:ext cx="2439613" cy="3205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53D56B-D2FB-4B52-A500-A7FD41111B2E}"/>
              </a:ext>
            </a:extLst>
          </p:cNvPr>
          <p:cNvSpPr/>
          <p:nvPr/>
        </p:nvSpPr>
        <p:spPr>
          <a:xfrm>
            <a:off x="9035091" y="3003510"/>
            <a:ext cx="2859888" cy="3720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24F47F-E34A-4B93-8565-0AABDED313E2}"/>
              </a:ext>
            </a:extLst>
          </p:cNvPr>
          <p:cNvSpPr/>
          <p:nvPr/>
        </p:nvSpPr>
        <p:spPr>
          <a:xfrm>
            <a:off x="5991647" y="791531"/>
            <a:ext cx="2752063" cy="3544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16815B-DA39-447E-ABCC-891EDB6BA9D1}"/>
              </a:ext>
            </a:extLst>
          </p:cNvPr>
          <p:cNvSpPr/>
          <p:nvPr/>
        </p:nvSpPr>
        <p:spPr>
          <a:xfrm>
            <a:off x="204904" y="531829"/>
            <a:ext cx="2543355" cy="3866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8E7929D-48D9-487D-9506-C445939839DD}"/>
              </a:ext>
            </a:extLst>
          </p:cNvPr>
          <p:cNvSpPr txBox="1"/>
          <p:nvPr/>
        </p:nvSpPr>
        <p:spPr>
          <a:xfrm>
            <a:off x="3426246" y="308472"/>
            <a:ext cx="5618602" cy="369332"/>
          </a:xfrm>
          <a:prstGeom prst="rect">
            <a:avLst/>
          </a:prstGeom>
          <a:noFill/>
        </p:spPr>
        <p:txBody>
          <a:bodyPr wrap="square" rtlCol="0">
            <a:spAutoFit/>
          </a:bodyPr>
          <a:lstStyle/>
          <a:p>
            <a:r>
              <a:rPr lang="en-US" dirty="0"/>
              <a:t>Rock the Block – Slim Entertainment</a:t>
            </a:r>
          </a:p>
        </p:txBody>
      </p:sp>
      <p:pic>
        <p:nvPicPr>
          <p:cNvPr id="3" name="Picture 2">
            <a:extLst>
              <a:ext uri="{FF2B5EF4-FFF2-40B4-BE49-F238E27FC236}">
                <a16:creationId xmlns:a16="http://schemas.microsoft.com/office/drawing/2014/main" id="{F6AA15A2-931F-43BB-96E7-38BEB9C4C885}"/>
              </a:ext>
            </a:extLst>
          </p:cNvPr>
          <p:cNvPicPr>
            <a:picLocks noChangeAspect="1"/>
          </p:cNvPicPr>
          <p:nvPr/>
        </p:nvPicPr>
        <p:blipFill>
          <a:blip r:embed="rId2"/>
          <a:stretch>
            <a:fillRect/>
          </a:stretch>
        </p:blipFill>
        <p:spPr>
          <a:xfrm>
            <a:off x="297021" y="677804"/>
            <a:ext cx="2327889" cy="3574973"/>
          </a:xfrm>
          <a:prstGeom prst="rect">
            <a:avLst/>
          </a:prstGeom>
        </p:spPr>
      </p:pic>
      <p:pic>
        <p:nvPicPr>
          <p:cNvPr id="4" name="Picture 3">
            <a:extLst>
              <a:ext uri="{FF2B5EF4-FFF2-40B4-BE49-F238E27FC236}">
                <a16:creationId xmlns:a16="http://schemas.microsoft.com/office/drawing/2014/main" id="{605130A4-B834-49DF-801B-12C72029D114}"/>
              </a:ext>
            </a:extLst>
          </p:cNvPr>
          <p:cNvPicPr>
            <a:picLocks noChangeAspect="1"/>
          </p:cNvPicPr>
          <p:nvPr/>
        </p:nvPicPr>
        <p:blipFill>
          <a:blip r:embed="rId3"/>
          <a:stretch>
            <a:fillRect/>
          </a:stretch>
        </p:blipFill>
        <p:spPr>
          <a:xfrm>
            <a:off x="3175749" y="3385127"/>
            <a:ext cx="2235200" cy="2961640"/>
          </a:xfrm>
          <a:prstGeom prst="rect">
            <a:avLst/>
          </a:prstGeom>
        </p:spPr>
      </p:pic>
      <p:pic>
        <p:nvPicPr>
          <p:cNvPr id="5" name="Picture 4">
            <a:extLst>
              <a:ext uri="{FF2B5EF4-FFF2-40B4-BE49-F238E27FC236}">
                <a16:creationId xmlns:a16="http://schemas.microsoft.com/office/drawing/2014/main" id="{10EDE2EB-051D-4D29-ADAF-8858E87256C5}"/>
              </a:ext>
            </a:extLst>
          </p:cNvPr>
          <p:cNvPicPr>
            <a:picLocks noChangeAspect="1"/>
          </p:cNvPicPr>
          <p:nvPr/>
        </p:nvPicPr>
        <p:blipFill>
          <a:blip r:embed="rId4"/>
          <a:stretch>
            <a:fillRect/>
          </a:stretch>
        </p:blipFill>
        <p:spPr>
          <a:xfrm>
            <a:off x="9124766" y="3080630"/>
            <a:ext cx="2662388" cy="3544599"/>
          </a:xfrm>
          <a:prstGeom prst="rect">
            <a:avLst/>
          </a:prstGeom>
        </p:spPr>
      </p:pic>
      <p:pic>
        <p:nvPicPr>
          <p:cNvPr id="6" name="Picture 5">
            <a:extLst>
              <a:ext uri="{FF2B5EF4-FFF2-40B4-BE49-F238E27FC236}">
                <a16:creationId xmlns:a16="http://schemas.microsoft.com/office/drawing/2014/main" id="{41531FBC-AA79-455A-B3B5-8A6BFA1708C5}"/>
              </a:ext>
            </a:extLst>
          </p:cNvPr>
          <p:cNvPicPr>
            <a:picLocks noChangeAspect="1"/>
          </p:cNvPicPr>
          <p:nvPr/>
        </p:nvPicPr>
        <p:blipFill>
          <a:blip r:embed="rId5"/>
          <a:stretch>
            <a:fillRect/>
          </a:stretch>
        </p:blipFill>
        <p:spPr>
          <a:xfrm>
            <a:off x="6096000" y="874883"/>
            <a:ext cx="2543355" cy="3377894"/>
          </a:xfrm>
          <a:prstGeom prst="rect">
            <a:avLst/>
          </a:prstGeom>
        </p:spPr>
      </p:pic>
    </p:spTree>
    <p:extLst>
      <p:ext uri="{BB962C8B-B14F-4D97-AF65-F5344CB8AC3E}">
        <p14:creationId xmlns:p14="http://schemas.microsoft.com/office/powerpoint/2010/main" val="1913278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4FD0A8-036A-4FB0-A40D-BC4DAED8A0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165860"/>
            <a:ext cx="4504944" cy="3378708"/>
          </a:xfrm>
          <a:prstGeom prst="rect">
            <a:avLst/>
          </a:prstGeom>
        </p:spPr>
      </p:pic>
      <p:sp>
        <p:nvSpPr>
          <p:cNvPr id="4" name="TextBox 3">
            <a:extLst>
              <a:ext uri="{FF2B5EF4-FFF2-40B4-BE49-F238E27FC236}">
                <a16:creationId xmlns:a16="http://schemas.microsoft.com/office/drawing/2014/main" id="{293600A9-5591-49EF-B086-24758494A17C}"/>
              </a:ext>
            </a:extLst>
          </p:cNvPr>
          <p:cNvSpPr txBox="1"/>
          <p:nvPr/>
        </p:nvSpPr>
        <p:spPr>
          <a:xfrm>
            <a:off x="457200" y="724162"/>
            <a:ext cx="5568696" cy="369332"/>
          </a:xfrm>
          <a:prstGeom prst="rect">
            <a:avLst/>
          </a:prstGeom>
          <a:noFill/>
        </p:spPr>
        <p:txBody>
          <a:bodyPr wrap="square" rtlCol="0">
            <a:spAutoFit/>
          </a:bodyPr>
          <a:lstStyle/>
          <a:p>
            <a:r>
              <a:rPr lang="en-US" dirty="0"/>
              <a:t>DMBGC Dixon All Stars</a:t>
            </a:r>
          </a:p>
        </p:txBody>
      </p:sp>
      <p:cxnSp>
        <p:nvCxnSpPr>
          <p:cNvPr id="6" name="Straight Connector 5">
            <a:extLst>
              <a:ext uri="{FF2B5EF4-FFF2-40B4-BE49-F238E27FC236}">
                <a16:creationId xmlns:a16="http://schemas.microsoft.com/office/drawing/2014/main" id="{914169F0-F668-4E99-A7AE-293C1949CAD4}"/>
              </a:ext>
            </a:extLst>
          </p:cNvPr>
          <p:cNvCxnSpPr/>
          <p:nvPr/>
        </p:nvCxnSpPr>
        <p:spPr>
          <a:xfrm>
            <a:off x="548640" y="1038630"/>
            <a:ext cx="200253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C750DF6-50D5-44CE-B248-A88A4C74F1E4}"/>
              </a:ext>
            </a:extLst>
          </p:cNvPr>
          <p:cNvSpPr txBox="1"/>
          <p:nvPr/>
        </p:nvSpPr>
        <p:spPr>
          <a:xfrm>
            <a:off x="5669280" y="1165860"/>
            <a:ext cx="4800600" cy="2308324"/>
          </a:xfrm>
          <a:prstGeom prst="rect">
            <a:avLst/>
          </a:prstGeom>
          <a:noFill/>
        </p:spPr>
        <p:txBody>
          <a:bodyPr wrap="square" rtlCol="0">
            <a:spAutoFit/>
          </a:bodyPr>
          <a:lstStyle/>
          <a:p>
            <a:r>
              <a:rPr lang="en-US" dirty="0"/>
              <a:t>The DMBGC Dixon All Stars 8</a:t>
            </a:r>
            <a:r>
              <a:rPr lang="en-US" baseline="30000" dirty="0"/>
              <a:t>th</a:t>
            </a:r>
            <a:r>
              <a:rPr lang="en-US" dirty="0"/>
              <a:t> Grade Boys basketball team took first in the middle school state tournament (with the league taking four first place spots throughout the program). Youth participated in leadership and service opportunities in addition to learning about recreational and competitive sports skills.</a:t>
            </a:r>
          </a:p>
        </p:txBody>
      </p:sp>
    </p:spTree>
    <p:extLst>
      <p:ext uri="{BB962C8B-B14F-4D97-AF65-F5344CB8AC3E}">
        <p14:creationId xmlns:p14="http://schemas.microsoft.com/office/powerpoint/2010/main" val="367520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C22CF-9551-4831-BB53-088C739662BF}"/>
              </a:ext>
            </a:extLst>
          </p:cNvPr>
          <p:cNvSpPr>
            <a:spLocks noGrp="1"/>
          </p:cNvSpPr>
          <p:nvPr>
            <p:ph type="title"/>
          </p:nvPr>
        </p:nvSpPr>
        <p:spPr>
          <a:xfrm>
            <a:off x="677334" y="218016"/>
            <a:ext cx="3854528" cy="1278466"/>
          </a:xfrm>
        </p:spPr>
        <p:txBody>
          <a:bodyPr>
            <a:normAutofit/>
          </a:bodyPr>
          <a:lstStyle/>
          <a:p>
            <a:r>
              <a:rPr lang="en-US" b="1" dirty="0"/>
              <a:t>Summer Initiatives</a:t>
            </a:r>
          </a:p>
        </p:txBody>
      </p:sp>
      <p:pic>
        <p:nvPicPr>
          <p:cNvPr id="12" name="Content Placeholder 11">
            <a:extLst>
              <a:ext uri="{FF2B5EF4-FFF2-40B4-BE49-F238E27FC236}">
                <a16:creationId xmlns:a16="http://schemas.microsoft.com/office/drawing/2014/main" id="{04D2A26D-F1C8-4F43-BAF4-BBD4723261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15302" y="1173425"/>
            <a:ext cx="1725172" cy="1033274"/>
          </a:xfrm>
        </p:spPr>
      </p:pic>
      <p:sp>
        <p:nvSpPr>
          <p:cNvPr id="4" name="Text Placeholder 3">
            <a:extLst>
              <a:ext uri="{FF2B5EF4-FFF2-40B4-BE49-F238E27FC236}">
                <a16:creationId xmlns:a16="http://schemas.microsoft.com/office/drawing/2014/main" id="{C3D6F55E-696C-4DD8-9B70-015D9CE9D142}"/>
              </a:ext>
            </a:extLst>
          </p:cNvPr>
          <p:cNvSpPr>
            <a:spLocks noGrp="1"/>
          </p:cNvSpPr>
          <p:nvPr>
            <p:ph type="body" sz="half" idx="2"/>
          </p:nvPr>
        </p:nvSpPr>
        <p:spPr>
          <a:xfrm>
            <a:off x="677334" y="1496482"/>
            <a:ext cx="3854528" cy="2584449"/>
          </a:xfrm>
        </p:spPr>
        <p:txBody>
          <a:bodyPr/>
          <a:lstStyle/>
          <a:p>
            <a:r>
              <a:rPr lang="en-US" dirty="0"/>
              <a:t>A Collaborative effort between Don Moyer Boys &amp; Girls Club, the Champaign County Community Coalition, and youth-serving grassroots organizations, funded by the Champaign County Mental Health Board</a:t>
            </a:r>
          </a:p>
        </p:txBody>
      </p:sp>
      <p:sp>
        <p:nvSpPr>
          <p:cNvPr id="13" name="TextBox 12">
            <a:extLst>
              <a:ext uri="{FF2B5EF4-FFF2-40B4-BE49-F238E27FC236}">
                <a16:creationId xmlns:a16="http://schemas.microsoft.com/office/drawing/2014/main" id="{57596115-25E7-4C8C-ABED-59E7282D8EB0}"/>
              </a:ext>
            </a:extLst>
          </p:cNvPr>
          <p:cNvSpPr txBox="1"/>
          <p:nvPr/>
        </p:nvSpPr>
        <p:spPr>
          <a:xfrm>
            <a:off x="6400800" y="1636776"/>
            <a:ext cx="393192" cy="369332"/>
          </a:xfrm>
          <a:prstGeom prst="rect">
            <a:avLst/>
          </a:prstGeom>
          <a:noFill/>
        </p:spPr>
        <p:txBody>
          <a:bodyPr wrap="square" rtlCol="0">
            <a:spAutoFit/>
          </a:bodyPr>
          <a:lstStyle/>
          <a:p>
            <a:r>
              <a:rPr lang="en-US" dirty="0"/>
              <a:t>+</a:t>
            </a:r>
          </a:p>
        </p:txBody>
      </p:sp>
      <p:pic>
        <p:nvPicPr>
          <p:cNvPr id="1026" name="Picture 2" descr="Champaign County Community Coalition - City of Champaign">
            <a:extLst>
              <a:ext uri="{FF2B5EF4-FFF2-40B4-BE49-F238E27FC236}">
                <a16:creationId xmlns:a16="http://schemas.microsoft.com/office/drawing/2014/main" id="{1C5EDD60-F809-467D-93C2-0ABEB6E0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172" y="1131951"/>
            <a:ext cx="1548102" cy="13789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ampaign County Mental Health Board">
            <a:extLst>
              <a:ext uri="{FF2B5EF4-FFF2-40B4-BE49-F238E27FC236}">
                <a16:creationId xmlns:a16="http://schemas.microsoft.com/office/drawing/2014/main" id="{3DDE51A2-633D-4063-A881-C966DC6141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159"/>
          <a:stretch/>
        </p:blipFill>
        <p:spPr bwMode="auto">
          <a:xfrm>
            <a:off x="4405465" y="1310810"/>
            <a:ext cx="1885950" cy="6519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D7E574A-BF9A-4BD8-82F2-ED10401EBD2B}"/>
              </a:ext>
            </a:extLst>
          </p:cNvPr>
          <p:cNvSpPr txBox="1"/>
          <p:nvPr/>
        </p:nvSpPr>
        <p:spPr>
          <a:xfrm>
            <a:off x="8520044" y="1690062"/>
            <a:ext cx="393192" cy="369332"/>
          </a:xfrm>
          <a:prstGeom prst="rect">
            <a:avLst/>
          </a:prstGeom>
          <a:noFill/>
        </p:spPr>
        <p:txBody>
          <a:bodyPr wrap="square" rtlCol="0">
            <a:spAutoFit/>
          </a:bodyPr>
          <a:lstStyle/>
          <a:p>
            <a:r>
              <a:rPr lang="en-US" dirty="0"/>
              <a:t>+</a:t>
            </a:r>
          </a:p>
        </p:txBody>
      </p:sp>
      <p:sp>
        <p:nvSpPr>
          <p:cNvPr id="14" name="TextBox 13">
            <a:extLst>
              <a:ext uri="{FF2B5EF4-FFF2-40B4-BE49-F238E27FC236}">
                <a16:creationId xmlns:a16="http://schemas.microsoft.com/office/drawing/2014/main" id="{ACFD6011-867C-4E9C-A538-77441147243D}"/>
              </a:ext>
            </a:extLst>
          </p:cNvPr>
          <p:cNvSpPr txBox="1"/>
          <p:nvPr/>
        </p:nvSpPr>
        <p:spPr>
          <a:xfrm>
            <a:off x="1222872" y="3150824"/>
            <a:ext cx="916603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$90,000 award to Don Moyer Boys &amp; Girls Club, who subcontracts with local grassroots organizations that support the critical mission of providing services to youth and adults in our community</a:t>
            </a:r>
          </a:p>
          <a:p>
            <a:pPr marL="285750" indent="-285750">
              <a:buFont typeface="Arial" panose="020B0604020202020204" pitchFamily="34" charset="0"/>
              <a:buChar char="•"/>
            </a:pPr>
            <a:r>
              <a:rPr lang="en-US" dirty="0"/>
              <a:t>Each subcontractor submits a proposal on their programs and activities for funding</a:t>
            </a:r>
          </a:p>
          <a:p>
            <a:pPr marL="285750" indent="-285750">
              <a:buFont typeface="Arial" panose="020B0604020202020204" pitchFamily="34" charset="0"/>
              <a:buChar char="•"/>
            </a:pPr>
            <a:r>
              <a:rPr lang="en-US" dirty="0"/>
              <a:t>Proposals are approved and awarded by recommendation of the Executive Committee of the Champaign County Community Coalition</a:t>
            </a:r>
          </a:p>
        </p:txBody>
      </p:sp>
      <p:cxnSp>
        <p:nvCxnSpPr>
          <p:cNvPr id="19" name="Straight Connector 18">
            <a:extLst>
              <a:ext uri="{FF2B5EF4-FFF2-40B4-BE49-F238E27FC236}">
                <a16:creationId xmlns:a16="http://schemas.microsoft.com/office/drawing/2014/main" id="{75A58501-32CD-4A48-AD49-4AE15C7CE5CD}"/>
              </a:ext>
            </a:extLst>
          </p:cNvPr>
          <p:cNvCxnSpPr>
            <a:cxnSpLocks/>
          </p:cNvCxnSpPr>
          <p:nvPr/>
        </p:nvCxnSpPr>
        <p:spPr>
          <a:xfrm>
            <a:off x="771181" y="1474449"/>
            <a:ext cx="3283026"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6527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63791-AF3F-41AC-927F-6F3C84F67D29}"/>
              </a:ext>
            </a:extLst>
          </p:cNvPr>
          <p:cNvSpPr>
            <a:spLocks noGrp="1"/>
          </p:cNvSpPr>
          <p:nvPr>
            <p:ph type="title"/>
          </p:nvPr>
        </p:nvSpPr>
        <p:spPr/>
        <p:txBody>
          <a:bodyPr/>
          <a:lstStyle/>
          <a:p>
            <a:r>
              <a:rPr lang="en-US" dirty="0"/>
              <a:t>DMBGC Subcontracting Process</a:t>
            </a:r>
          </a:p>
        </p:txBody>
      </p:sp>
      <p:sp>
        <p:nvSpPr>
          <p:cNvPr id="3" name="Content Placeholder 2">
            <a:extLst>
              <a:ext uri="{FF2B5EF4-FFF2-40B4-BE49-F238E27FC236}">
                <a16:creationId xmlns:a16="http://schemas.microsoft.com/office/drawing/2014/main" id="{46BCF214-E315-4108-A9F7-0BC60330A282}"/>
              </a:ext>
            </a:extLst>
          </p:cNvPr>
          <p:cNvSpPr>
            <a:spLocks noGrp="1"/>
          </p:cNvSpPr>
          <p:nvPr>
            <p:ph sz="half" idx="1"/>
          </p:nvPr>
        </p:nvSpPr>
        <p:spPr>
          <a:xfrm>
            <a:off x="814963" y="1708898"/>
            <a:ext cx="9838348" cy="3880772"/>
          </a:xfrm>
        </p:spPr>
        <p:txBody>
          <a:bodyPr>
            <a:normAutofit/>
          </a:bodyPr>
          <a:lstStyle/>
          <a:p>
            <a:r>
              <a:rPr lang="en-US" sz="2400" dirty="0"/>
              <a:t>Convene initial subcontracting meeting to notify awardees and explain initial requirements for funding</a:t>
            </a:r>
          </a:p>
          <a:p>
            <a:r>
              <a:rPr lang="en-US" sz="2400" dirty="0"/>
              <a:t>Issue contracts</a:t>
            </a:r>
          </a:p>
          <a:p>
            <a:r>
              <a:rPr lang="en-US" sz="2400" dirty="0"/>
              <a:t>Monitor budgets, spending, and compliance with contracts</a:t>
            </a:r>
          </a:p>
          <a:p>
            <a:r>
              <a:rPr lang="en-US" sz="2400" dirty="0"/>
              <a:t>Provide support as needed and collect programmatic data</a:t>
            </a:r>
          </a:p>
        </p:txBody>
      </p:sp>
      <p:cxnSp>
        <p:nvCxnSpPr>
          <p:cNvPr id="5" name="Straight Connector 4">
            <a:extLst>
              <a:ext uri="{FF2B5EF4-FFF2-40B4-BE49-F238E27FC236}">
                <a16:creationId xmlns:a16="http://schemas.microsoft.com/office/drawing/2014/main" id="{7A2AD260-F78B-4B92-860A-3C8D20BFCC7C}"/>
              </a:ext>
            </a:extLst>
          </p:cNvPr>
          <p:cNvCxnSpPr>
            <a:cxnSpLocks/>
          </p:cNvCxnSpPr>
          <p:nvPr/>
        </p:nvCxnSpPr>
        <p:spPr>
          <a:xfrm>
            <a:off x="781912" y="1178804"/>
            <a:ext cx="849209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8151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FC15F2-5B6B-47C7-9AD4-66B3CD0C3C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21138166">
            <a:off x="-378893" y="3685887"/>
            <a:ext cx="5574999" cy="2787500"/>
          </a:xfrm>
          <a:prstGeom prst="rect">
            <a:avLst/>
          </a:prstGeom>
        </p:spPr>
      </p:pic>
      <p:sp>
        <p:nvSpPr>
          <p:cNvPr id="7" name="Rectangle 6">
            <a:extLst>
              <a:ext uri="{FF2B5EF4-FFF2-40B4-BE49-F238E27FC236}">
                <a16:creationId xmlns:a16="http://schemas.microsoft.com/office/drawing/2014/main" id="{B205F3F3-11B7-4DBD-AC95-FC7B11FF4E13}"/>
              </a:ext>
            </a:extLst>
          </p:cNvPr>
          <p:cNvSpPr/>
          <p:nvPr/>
        </p:nvSpPr>
        <p:spPr>
          <a:xfrm>
            <a:off x="561657" y="623316"/>
            <a:ext cx="4875167" cy="285336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7A1DD1-C15C-4B6E-8E48-1389AFE7BD9E}"/>
              </a:ext>
            </a:extLst>
          </p:cNvPr>
          <p:cNvSpPr>
            <a:spLocks noGrp="1"/>
          </p:cNvSpPr>
          <p:nvPr>
            <p:ph sz="half" idx="1"/>
          </p:nvPr>
        </p:nvSpPr>
        <p:spPr>
          <a:xfrm>
            <a:off x="600216" y="1642796"/>
            <a:ext cx="4875167" cy="2158023"/>
          </a:xfrm>
        </p:spPr>
        <p:txBody>
          <a:bodyPr/>
          <a:lstStyle/>
          <a:p>
            <a:r>
              <a:rPr lang="en-US" dirty="0">
                <a:solidFill>
                  <a:schemeClr val="bg1"/>
                </a:solidFill>
              </a:rPr>
              <a:t>Arts &amp; Culture</a:t>
            </a:r>
          </a:p>
          <a:p>
            <a:r>
              <a:rPr lang="en-US" dirty="0">
                <a:solidFill>
                  <a:schemeClr val="bg1"/>
                </a:solidFill>
              </a:rPr>
              <a:t>Recreation</a:t>
            </a:r>
          </a:p>
          <a:p>
            <a:r>
              <a:rPr lang="en-US" dirty="0">
                <a:solidFill>
                  <a:schemeClr val="bg1"/>
                </a:solidFill>
              </a:rPr>
              <a:t>Academic Enrichment</a:t>
            </a:r>
          </a:p>
          <a:p>
            <a:r>
              <a:rPr lang="en-US" dirty="0">
                <a:solidFill>
                  <a:schemeClr val="bg1"/>
                </a:solidFill>
              </a:rPr>
              <a:t>Leadership and Community Engagement</a:t>
            </a:r>
          </a:p>
        </p:txBody>
      </p:sp>
      <p:sp>
        <p:nvSpPr>
          <p:cNvPr id="8" name="Rectangle 7">
            <a:extLst>
              <a:ext uri="{FF2B5EF4-FFF2-40B4-BE49-F238E27FC236}">
                <a16:creationId xmlns:a16="http://schemas.microsoft.com/office/drawing/2014/main" id="{BE634ECB-ADC1-4218-AF21-F839C96BA3AB}"/>
              </a:ext>
            </a:extLst>
          </p:cNvPr>
          <p:cNvSpPr/>
          <p:nvPr/>
        </p:nvSpPr>
        <p:spPr>
          <a:xfrm>
            <a:off x="5142838" y="3209219"/>
            <a:ext cx="5089996" cy="33017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2">
            <a:extLst>
              <a:ext uri="{FF2B5EF4-FFF2-40B4-BE49-F238E27FC236}">
                <a16:creationId xmlns:a16="http://schemas.microsoft.com/office/drawing/2014/main" id="{474721B5-ED13-48B0-9CD9-F49597FCA4A2}"/>
              </a:ext>
            </a:extLst>
          </p:cNvPr>
          <p:cNvSpPr txBox="1">
            <a:spLocks/>
          </p:cNvSpPr>
          <p:nvPr/>
        </p:nvSpPr>
        <p:spPr>
          <a:xfrm>
            <a:off x="5357667" y="4001822"/>
            <a:ext cx="4875167" cy="26743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bg1"/>
              </a:buClr>
            </a:pPr>
            <a:r>
              <a:rPr lang="en-US" dirty="0">
                <a:solidFill>
                  <a:schemeClr val="bg1"/>
                </a:solidFill>
              </a:rPr>
              <a:t>Increase sense of connectedness and engagement with community</a:t>
            </a:r>
          </a:p>
          <a:p>
            <a:pPr>
              <a:buClr>
                <a:schemeClr val="bg1"/>
              </a:buClr>
            </a:pPr>
            <a:r>
              <a:rPr lang="en-US" dirty="0">
                <a:solidFill>
                  <a:schemeClr val="bg1"/>
                </a:solidFill>
              </a:rPr>
              <a:t>Decrease number of violent incidents experienced by participants</a:t>
            </a:r>
          </a:p>
          <a:p>
            <a:pPr>
              <a:buClr>
                <a:schemeClr val="bg1"/>
              </a:buClr>
            </a:pPr>
            <a:r>
              <a:rPr lang="en-US" dirty="0">
                <a:solidFill>
                  <a:schemeClr val="bg1"/>
                </a:solidFill>
              </a:rPr>
              <a:t>Provide opportunities for increased academic success and career awareness</a:t>
            </a:r>
          </a:p>
          <a:p>
            <a:pPr>
              <a:buClr>
                <a:schemeClr val="bg1"/>
              </a:buClr>
            </a:pPr>
            <a:r>
              <a:rPr lang="en-US" dirty="0">
                <a:solidFill>
                  <a:schemeClr val="bg1"/>
                </a:solidFill>
              </a:rPr>
              <a:t>Skill development</a:t>
            </a:r>
          </a:p>
          <a:p>
            <a:endParaRPr lang="en-US" dirty="0"/>
          </a:p>
        </p:txBody>
      </p:sp>
      <p:sp>
        <p:nvSpPr>
          <p:cNvPr id="6" name="Title 1">
            <a:extLst>
              <a:ext uri="{FF2B5EF4-FFF2-40B4-BE49-F238E27FC236}">
                <a16:creationId xmlns:a16="http://schemas.microsoft.com/office/drawing/2014/main" id="{830C0FBF-DFF7-42FD-ACA5-1C4F4359A87B}"/>
              </a:ext>
            </a:extLst>
          </p:cNvPr>
          <p:cNvSpPr txBox="1">
            <a:spLocks/>
          </p:cNvSpPr>
          <p:nvPr/>
        </p:nvSpPr>
        <p:spPr>
          <a:xfrm>
            <a:off x="5475383" y="320922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bg1"/>
                </a:solidFill>
              </a:rPr>
              <a:t>Outcomes</a:t>
            </a:r>
          </a:p>
        </p:txBody>
      </p:sp>
      <p:sp>
        <p:nvSpPr>
          <p:cNvPr id="2" name="Title 1">
            <a:extLst>
              <a:ext uri="{FF2B5EF4-FFF2-40B4-BE49-F238E27FC236}">
                <a16:creationId xmlns:a16="http://schemas.microsoft.com/office/drawing/2014/main" id="{0C79CDD3-11DE-4511-B89B-06FEE2214CBD}"/>
              </a:ext>
            </a:extLst>
          </p:cNvPr>
          <p:cNvSpPr>
            <a:spLocks noGrp="1"/>
          </p:cNvSpPr>
          <p:nvPr>
            <p:ph type="title"/>
          </p:nvPr>
        </p:nvSpPr>
        <p:spPr/>
        <p:txBody>
          <a:bodyPr/>
          <a:lstStyle/>
          <a:p>
            <a:r>
              <a:rPr lang="en-US" dirty="0">
                <a:solidFill>
                  <a:schemeClr val="bg1"/>
                </a:solidFill>
              </a:rPr>
              <a:t>Areas of Focus</a:t>
            </a:r>
          </a:p>
        </p:txBody>
      </p:sp>
      <p:sp>
        <p:nvSpPr>
          <p:cNvPr id="11" name="TextBox 10">
            <a:extLst>
              <a:ext uri="{FF2B5EF4-FFF2-40B4-BE49-F238E27FC236}">
                <a16:creationId xmlns:a16="http://schemas.microsoft.com/office/drawing/2014/main" id="{B3160530-B86A-46D2-88B4-20B83C4796C9}"/>
              </a:ext>
            </a:extLst>
          </p:cNvPr>
          <p:cNvSpPr txBox="1"/>
          <p:nvPr/>
        </p:nvSpPr>
        <p:spPr>
          <a:xfrm>
            <a:off x="10447662" y="6632154"/>
            <a:ext cx="1744337" cy="246221"/>
          </a:xfrm>
          <a:prstGeom prst="rect">
            <a:avLst/>
          </a:prstGeom>
          <a:noFill/>
        </p:spPr>
        <p:txBody>
          <a:bodyPr wrap="square" rtlCol="0">
            <a:spAutoFit/>
          </a:bodyPr>
          <a:lstStyle/>
          <a:p>
            <a:r>
              <a:rPr lang="en-US" sz="1000" dirty="0"/>
              <a:t>Image: Creative Commons</a:t>
            </a:r>
          </a:p>
        </p:txBody>
      </p:sp>
      <p:pic>
        <p:nvPicPr>
          <p:cNvPr id="13" name="Graphic 12" descr="Group of women">
            <a:extLst>
              <a:ext uri="{FF2B5EF4-FFF2-40B4-BE49-F238E27FC236}">
                <a16:creationId xmlns:a16="http://schemas.microsoft.com/office/drawing/2014/main" id="{3408F429-3BCB-403E-8324-7FDC446CE7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2867" y="1324059"/>
            <a:ext cx="914400" cy="914400"/>
          </a:xfrm>
          <a:prstGeom prst="rect">
            <a:avLst/>
          </a:prstGeom>
        </p:spPr>
      </p:pic>
      <p:pic>
        <p:nvPicPr>
          <p:cNvPr id="15" name="Graphic 14" descr="Graduation cap">
            <a:extLst>
              <a:ext uri="{FF2B5EF4-FFF2-40B4-BE49-F238E27FC236}">
                <a16:creationId xmlns:a16="http://schemas.microsoft.com/office/drawing/2014/main" id="{D1301DEA-6CE6-4CBE-8BF1-CC1DDAA782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3310" y="1324059"/>
            <a:ext cx="914400" cy="914400"/>
          </a:xfrm>
          <a:prstGeom prst="rect">
            <a:avLst/>
          </a:prstGeom>
        </p:spPr>
      </p:pic>
      <p:pic>
        <p:nvPicPr>
          <p:cNvPr id="17" name="Graphic 16" descr="Palette">
            <a:extLst>
              <a:ext uri="{FF2B5EF4-FFF2-40B4-BE49-F238E27FC236}">
                <a16:creationId xmlns:a16="http://schemas.microsoft.com/office/drawing/2014/main" id="{5FEC5471-2946-4F62-9D9C-171C170DBF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42795" y="1324059"/>
            <a:ext cx="914400" cy="914400"/>
          </a:xfrm>
          <a:prstGeom prst="rect">
            <a:avLst/>
          </a:prstGeom>
        </p:spPr>
      </p:pic>
      <p:pic>
        <p:nvPicPr>
          <p:cNvPr id="19" name="Graphic 18" descr="Muscular arm">
            <a:extLst>
              <a:ext uri="{FF2B5EF4-FFF2-40B4-BE49-F238E27FC236}">
                <a16:creationId xmlns:a16="http://schemas.microsoft.com/office/drawing/2014/main" id="{42EA4D07-1C4D-4DDB-80EE-CB889A5440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59087" y="1270000"/>
            <a:ext cx="914400" cy="914400"/>
          </a:xfrm>
          <a:prstGeom prst="rect">
            <a:avLst/>
          </a:prstGeom>
        </p:spPr>
      </p:pic>
    </p:spTree>
    <p:extLst>
      <p:ext uri="{BB962C8B-B14F-4D97-AF65-F5344CB8AC3E}">
        <p14:creationId xmlns:p14="http://schemas.microsoft.com/office/powerpoint/2010/main" val="453923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97A0-9AF2-433F-9EE7-5A98F95E7592}"/>
              </a:ext>
            </a:extLst>
          </p:cNvPr>
          <p:cNvSpPr>
            <a:spLocks noGrp="1"/>
          </p:cNvSpPr>
          <p:nvPr>
            <p:ph type="title"/>
          </p:nvPr>
        </p:nvSpPr>
        <p:spPr>
          <a:xfrm>
            <a:off x="1668852" y="2768600"/>
            <a:ext cx="8596668" cy="1320800"/>
          </a:xfrm>
        </p:spPr>
        <p:txBody>
          <a:bodyPr/>
          <a:lstStyle/>
          <a:p>
            <a:r>
              <a:rPr lang="en-US" dirty="0"/>
              <a:t>Data Collection Overview + Outcomes</a:t>
            </a:r>
          </a:p>
        </p:txBody>
      </p:sp>
    </p:spTree>
    <p:extLst>
      <p:ext uri="{BB962C8B-B14F-4D97-AF65-F5344CB8AC3E}">
        <p14:creationId xmlns:p14="http://schemas.microsoft.com/office/powerpoint/2010/main" val="406609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95363-A04A-4053-A4BE-2FCECAD0240D}"/>
              </a:ext>
            </a:extLst>
          </p:cNvPr>
          <p:cNvSpPr>
            <a:spLocks noGrp="1"/>
          </p:cNvSpPr>
          <p:nvPr>
            <p:ph type="title"/>
          </p:nvPr>
        </p:nvSpPr>
        <p:spPr/>
        <p:txBody>
          <a:bodyPr/>
          <a:lstStyle/>
          <a:p>
            <a:r>
              <a:rPr lang="en-US" dirty="0"/>
              <a:t>Data Collection Process</a:t>
            </a:r>
          </a:p>
        </p:txBody>
      </p:sp>
      <p:sp>
        <p:nvSpPr>
          <p:cNvPr id="3" name="Content Placeholder 2">
            <a:extLst>
              <a:ext uri="{FF2B5EF4-FFF2-40B4-BE49-F238E27FC236}">
                <a16:creationId xmlns:a16="http://schemas.microsoft.com/office/drawing/2014/main" id="{6A043816-F412-48DE-BDBD-7ED0C3D1BCDE}"/>
              </a:ext>
            </a:extLst>
          </p:cNvPr>
          <p:cNvSpPr>
            <a:spLocks noGrp="1"/>
          </p:cNvSpPr>
          <p:nvPr>
            <p:ph idx="1"/>
          </p:nvPr>
        </p:nvSpPr>
        <p:spPr/>
        <p:txBody>
          <a:bodyPr/>
          <a:lstStyle/>
          <a:p>
            <a:pPr marL="0" indent="0">
              <a:buNone/>
            </a:pPr>
            <a:r>
              <a:rPr lang="en-US" dirty="0"/>
              <a:t>All </a:t>
            </a:r>
            <a:r>
              <a:rPr lang="en-US" dirty="0" err="1"/>
              <a:t>subawardees</a:t>
            </a:r>
            <a:r>
              <a:rPr lang="en-US" dirty="0"/>
              <a:t> were instructed to complete a pre- and post-test to analyze the overall outcomes of the programming provided. Pre- and post-tests considered the overall goals of the programming, and were designed to measure self-reported community engagement and connection, to determine if program participation reduced the number of violent incidents experienced by participants, and to measure new skills developed and experiences gained by program participants.</a:t>
            </a:r>
          </a:p>
        </p:txBody>
      </p:sp>
      <p:cxnSp>
        <p:nvCxnSpPr>
          <p:cNvPr id="4" name="Straight Connector 3">
            <a:extLst>
              <a:ext uri="{FF2B5EF4-FFF2-40B4-BE49-F238E27FC236}">
                <a16:creationId xmlns:a16="http://schemas.microsoft.com/office/drawing/2014/main" id="{AD559476-0764-4B8D-9453-340D596AF83F}"/>
              </a:ext>
            </a:extLst>
          </p:cNvPr>
          <p:cNvCxnSpPr/>
          <p:nvPr/>
        </p:nvCxnSpPr>
        <p:spPr>
          <a:xfrm>
            <a:off x="760164" y="1156771"/>
            <a:ext cx="619147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4464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537B6-3CB3-474E-909E-9DA56A7A1504}"/>
              </a:ext>
            </a:extLst>
          </p:cNvPr>
          <p:cNvSpPr>
            <a:spLocks noGrp="1"/>
          </p:cNvSpPr>
          <p:nvPr>
            <p:ph type="title"/>
          </p:nvPr>
        </p:nvSpPr>
        <p:spPr/>
        <p:txBody>
          <a:bodyPr/>
          <a:lstStyle/>
          <a:p>
            <a:r>
              <a:rPr lang="en-US" dirty="0"/>
              <a:t>Performance Outcomes</a:t>
            </a:r>
          </a:p>
        </p:txBody>
      </p:sp>
      <p:sp>
        <p:nvSpPr>
          <p:cNvPr id="3" name="Content Placeholder 2">
            <a:extLst>
              <a:ext uri="{FF2B5EF4-FFF2-40B4-BE49-F238E27FC236}">
                <a16:creationId xmlns:a16="http://schemas.microsoft.com/office/drawing/2014/main" id="{5BAF8A6B-34A0-4ED2-A050-13C3E83CD5D2}"/>
              </a:ext>
            </a:extLst>
          </p:cNvPr>
          <p:cNvSpPr>
            <a:spLocks noGrp="1"/>
          </p:cNvSpPr>
          <p:nvPr>
            <p:ph sz="half" idx="1"/>
          </p:nvPr>
        </p:nvSpPr>
        <p:spPr/>
        <p:txBody>
          <a:bodyPr>
            <a:normAutofit fontScale="92500"/>
          </a:bodyPr>
          <a:lstStyle/>
          <a:p>
            <a:pPr marL="0" indent="0">
              <a:buNone/>
            </a:pPr>
            <a:r>
              <a:rPr lang="en-US" dirty="0"/>
              <a:t>Self-Reported Engagement and Exposure to Violence</a:t>
            </a:r>
          </a:p>
          <a:p>
            <a:r>
              <a:rPr lang="en-US" dirty="0"/>
              <a:t>Overall increase in respondents reporting they feel “Very Connected” to their community over pre (76%) and post (95%) tests.</a:t>
            </a:r>
          </a:p>
          <a:p>
            <a:r>
              <a:rPr lang="en-US" dirty="0"/>
              <a:t>Respondents reported a decrease in the number of violent incidents experienced over the program period (50% reduction)</a:t>
            </a:r>
          </a:p>
        </p:txBody>
      </p:sp>
      <p:sp>
        <p:nvSpPr>
          <p:cNvPr id="4" name="Content Placeholder 3">
            <a:extLst>
              <a:ext uri="{FF2B5EF4-FFF2-40B4-BE49-F238E27FC236}">
                <a16:creationId xmlns:a16="http://schemas.microsoft.com/office/drawing/2014/main" id="{A47BD79A-5446-453B-B341-1837E04FDBD6}"/>
              </a:ext>
            </a:extLst>
          </p:cNvPr>
          <p:cNvSpPr>
            <a:spLocks noGrp="1"/>
          </p:cNvSpPr>
          <p:nvPr>
            <p:ph sz="half" idx="2"/>
          </p:nvPr>
        </p:nvSpPr>
        <p:spPr/>
        <p:txBody>
          <a:bodyPr>
            <a:normAutofit fontScale="92500"/>
          </a:bodyPr>
          <a:lstStyle/>
          <a:p>
            <a:pPr marL="0" indent="0">
              <a:buNone/>
            </a:pPr>
            <a:r>
              <a:rPr lang="en-US" dirty="0"/>
              <a:t>Measurable Skills Gains</a:t>
            </a:r>
          </a:p>
          <a:p>
            <a:r>
              <a:rPr lang="en-US" dirty="0"/>
              <a:t>Two program participants were placed into employment as a result of program participation and hard skills gained</a:t>
            </a:r>
          </a:p>
          <a:p>
            <a:r>
              <a:rPr lang="en-US" dirty="0"/>
              <a:t>Participants in professional networking reported increases confidence and mental health self-care skills</a:t>
            </a:r>
          </a:p>
          <a:p>
            <a:r>
              <a:rPr lang="en-US" dirty="0"/>
              <a:t>Youth participating in a recreational sports academy reported increased confidence, athletic ability, and teamwork skills</a:t>
            </a:r>
          </a:p>
        </p:txBody>
      </p:sp>
      <p:cxnSp>
        <p:nvCxnSpPr>
          <p:cNvPr id="5" name="Straight Connector 4">
            <a:extLst>
              <a:ext uri="{FF2B5EF4-FFF2-40B4-BE49-F238E27FC236}">
                <a16:creationId xmlns:a16="http://schemas.microsoft.com/office/drawing/2014/main" id="{9CB606EA-437D-4250-92CB-385F1A39D7C6}"/>
              </a:ext>
            </a:extLst>
          </p:cNvPr>
          <p:cNvCxnSpPr/>
          <p:nvPr/>
        </p:nvCxnSpPr>
        <p:spPr>
          <a:xfrm>
            <a:off x="732419" y="1178805"/>
            <a:ext cx="619147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2865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CA5C67A-887D-403B-B4A8-D5D6E61B8291}"/>
              </a:ext>
            </a:extLst>
          </p:cNvPr>
          <p:cNvCxnSpPr/>
          <p:nvPr/>
        </p:nvCxnSpPr>
        <p:spPr>
          <a:xfrm>
            <a:off x="732419" y="1178805"/>
            <a:ext cx="6191479" cy="0"/>
          </a:xfrm>
          <a:prstGeom prst="line">
            <a:avLst/>
          </a:prstGeom>
        </p:spPr>
        <p:style>
          <a:lnRef idx="3">
            <a:schemeClr val="accent1"/>
          </a:lnRef>
          <a:fillRef idx="0">
            <a:schemeClr val="accent1"/>
          </a:fillRef>
          <a:effectRef idx="2">
            <a:schemeClr val="accent1"/>
          </a:effectRef>
          <a:fontRef idx="minor">
            <a:schemeClr val="tx1"/>
          </a:fontRef>
        </p:style>
      </p:cxnSp>
      <p:sp>
        <p:nvSpPr>
          <p:cNvPr id="4" name="Title 1">
            <a:extLst>
              <a:ext uri="{FF2B5EF4-FFF2-40B4-BE49-F238E27FC236}">
                <a16:creationId xmlns:a16="http://schemas.microsoft.com/office/drawing/2014/main" id="{D72B3A97-47F0-43C9-836F-55B5411924D8}"/>
              </a:ext>
            </a:extLst>
          </p:cNvPr>
          <p:cNvSpPr txBox="1">
            <a:spLocks/>
          </p:cNvSpPr>
          <p:nvPr/>
        </p:nvSpPr>
        <p:spPr>
          <a:xfrm>
            <a:off x="583894" y="518405"/>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Program Data</a:t>
            </a:r>
          </a:p>
        </p:txBody>
      </p:sp>
      <p:sp>
        <p:nvSpPr>
          <p:cNvPr id="5" name="TextBox 4">
            <a:extLst>
              <a:ext uri="{FF2B5EF4-FFF2-40B4-BE49-F238E27FC236}">
                <a16:creationId xmlns:a16="http://schemas.microsoft.com/office/drawing/2014/main" id="{C3A5D126-D417-409B-AA6C-1A513525D601}"/>
              </a:ext>
            </a:extLst>
          </p:cNvPr>
          <p:cNvSpPr txBox="1"/>
          <p:nvPr/>
        </p:nvSpPr>
        <p:spPr>
          <a:xfrm>
            <a:off x="698471" y="1419955"/>
            <a:ext cx="10318396"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t>150 youth were served by the Orange and Blue Kids Camp and Packed for Success backpack drive, supporting recreational and academic engagement and enrichment outcomes</a:t>
            </a:r>
          </a:p>
          <a:p>
            <a:pPr marL="285750" indent="-285750">
              <a:buFont typeface="Wingdings" panose="05000000000000000000" pitchFamily="2" charset="2"/>
              <a:buChar char="Ø"/>
            </a:pPr>
            <a:r>
              <a:rPr lang="en-US" dirty="0"/>
              <a:t>189 total participants (116 youth, 73 adults) received a free meal, community resource connection, and community engagement at Rock the Block events</a:t>
            </a:r>
          </a:p>
          <a:p>
            <a:pPr marL="742950" lvl="1" indent="-285750">
              <a:buFont typeface="Wingdings" panose="05000000000000000000" pitchFamily="2" charset="2"/>
              <a:buChar char="Ø"/>
            </a:pPr>
            <a:r>
              <a:rPr lang="en-US" dirty="0"/>
              <a:t>Event attendees were largely those impacted by gun violence, and events were conducted in areas reporting high levels of gun violence</a:t>
            </a:r>
          </a:p>
          <a:p>
            <a:pPr marL="285750" indent="-285750">
              <a:buFont typeface="Wingdings" panose="05000000000000000000" pitchFamily="2" charset="2"/>
              <a:buChar char="Ø"/>
            </a:pPr>
            <a:r>
              <a:rPr lang="en-US" dirty="0"/>
              <a:t>5 youth participated in structured internships and developed business and leadership skills</a:t>
            </a:r>
          </a:p>
          <a:p>
            <a:pPr marL="285750" indent="-285750">
              <a:buFont typeface="Wingdings" panose="05000000000000000000" pitchFamily="2" charset="2"/>
              <a:buChar char="Ø"/>
            </a:pPr>
            <a:r>
              <a:rPr lang="en-US" dirty="0"/>
              <a:t>Two networking events provided 50+ participants (aged 30-55+) with mental health self-care workshops, exposure to African American professionals, and business seminars with industry professionals</a:t>
            </a:r>
          </a:p>
          <a:p>
            <a:pPr marL="285750" indent="-285750">
              <a:buFont typeface="Wingdings" panose="05000000000000000000" pitchFamily="2" charset="2"/>
              <a:buChar char="Ø"/>
            </a:pPr>
            <a:r>
              <a:rPr lang="en-US" dirty="0"/>
              <a:t>36+ young men participated in a four-day residential trades camp</a:t>
            </a:r>
          </a:p>
          <a:p>
            <a:pPr marL="742950" lvl="1" indent="-285750">
              <a:buFont typeface="Wingdings" panose="05000000000000000000" pitchFamily="2" charset="2"/>
              <a:buChar char="Ø"/>
            </a:pPr>
            <a:r>
              <a:rPr lang="en-US" dirty="0"/>
              <a:t>Two participants were placed into employment as a result of the construction skills gained through programming</a:t>
            </a:r>
          </a:p>
          <a:p>
            <a:pPr marL="285750" indent="-285750">
              <a:buFont typeface="Wingdings" panose="05000000000000000000" pitchFamily="2" charset="2"/>
              <a:buChar char="Ø"/>
            </a:pPr>
            <a:r>
              <a:rPr lang="en-US" dirty="0"/>
              <a:t>200+ youth received mentoring services and programming</a:t>
            </a:r>
          </a:p>
          <a:p>
            <a:pPr marL="285750" indent="-285750">
              <a:buFont typeface="Wingdings" panose="05000000000000000000" pitchFamily="2" charset="2"/>
              <a:buChar char="Ø"/>
            </a:pPr>
            <a:r>
              <a:rPr lang="en-US" dirty="0"/>
              <a:t>24 youth participating in the DMBGC Dixon Stars basketball program traveled to 10 tournaments (in four states and nine cities), taking first place four times! The Team also participated in life skills, college visits, and improving leadership and teamwork skills</a:t>
            </a:r>
          </a:p>
        </p:txBody>
      </p:sp>
    </p:spTree>
    <p:extLst>
      <p:ext uri="{BB962C8B-B14F-4D97-AF65-F5344CB8AC3E}">
        <p14:creationId xmlns:p14="http://schemas.microsoft.com/office/powerpoint/2010/main" val="842454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E73E9BA-13EF-4CA7-8AF5-5AFD4A270320}"/>
              </a:ext>
            </a:extLst>
          </p:cNvPr>
          <p:cNvSpPr/>
          <p:nvPr/>
        </p:nvSpPr>
        <p:spPr>
          <a:xfrm>
            <a:off x="3376671" y="5908372"/>
            <a:ext cx="7105880" cy="5963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2769D2-92E9-491F-A756-B6EFDBEDACC0}"/>
              </a:ext>
            </a:extLst>
          </p:cNvPr>
          <p:cNvSpPr/>
          <p:nvPr/>
        </p:nvSpPr>
        <p:spPr>
          <a:xfrm>
            <a:off x="701567" y="5109794"/>
            <a:ext cx="6228044" cy="59632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551920-09C2-43B4-94CA-E80EE4F2F7C6}"/>
              </a:ext>
            </a:extLst>
          </p:cNvPr>
          <p:cNvSpPr/>
          <p:nvPr/>
        </p:nvSpPr>
        <p:spPr>
          <a:xfrm>
            <a:off x="2622014" y="3923289"/>
            <a:ext cx="8119431" cy="92333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7C0F19-697D-425E-950A-E22D0083FD22}"/>
              </a:ext>
            </a:extLst>
          </p:cNvPr>
          <p:cNvSpPr/>
          <p:nvPr/>
        </p:nvSpPr>
        <p:spPr>
          <a:xfrm>
            <a:off x="396607" y="2941290"/>
            <a:ext cx="10873648" cy="7830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F21249-629D-4236-B1AB-418457012820}"/>
              </a:ext>
            </a:extLst>
          </p:cNvPr>
          <p:cNvSpPr/>
          <p:nvPr/>
        </p:nvSpPr>
        <p:spPr>
          <a:xfrm>
            <a:off x="2346594" y="895426"/>
            <a:ext cx="9166034" cy="188347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89C0889-441B-4E96-B95E-1AED6C8C9EA2}"/>
              </a:ext>
            </a:extLst>
          </p:cNvPr>
          <p:cNvSpPr txBox="1">
            <a:spLocks/>
          </p:cNvSpPr>
          <p:nvPr/>
        </p:nvSpPr>
        <p:spPr>
          <a:xfrm>
            <a:off x="396607" y="135129"/>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Testimonials</a:t>
            </a:r>
          </a:p>
        </p:txBody>
      </p:sp>
      <p:sp>
        <p:nvSpPr>
          <p:cNvPr id="4" name="TextBox 3">
            <a:extLst>
              <a:ext uri="{FF2B5EF4-FFF2-40B4-BE49-F238E27FC236}">
                <a16:creationId xmlns:a16="http://schemas.microsoft.com/office/drawing/2014/main" id="{CD1DB701-4D1E-47E7-A964-734F9A73CA50}"/>
              </a:ext>
            </a:extLst>
          </p:cNvPr>
          <p:cNvSpPr txBox="1"/>
          <p:nvPr/>
        </p:nvSpPr>
        <p:spPr>
          <a:xfrm>
            <a:off x="2622014" y="1024570"/>
            <a:ext cx="8780443" cy="1754326"/>
          </a:xfrm>
          <a:prstGeom prst="rect">
            <a:avLst/>
          </a:prstGeom>
          <a:noFill/>
        </p:spPr>
        <p:txBody>
          <a:bodyPr wrap="square" rtlCol="0">
            <a:spAutoFit/>
          </a:bodyPr>
          <a:lstStyle/>
          <a:p>
            <a:r>
              <a:rPr lang="en-US" dirty="0"/>
              <a:t>“I have lived in Champaign over 30 years and I have watched this community change so much. I think this event is a great thing for our community and it shows just how special we are and how strong we can be when we come together the way we did here today. I don’t allow my grandchildren to come outside and play a lot because we don’t live in the best neighborhood, but today we felt safe and we all had a great time.”</a:t>
            </a:r>
          </a:p>
        </p:txBody>
      </p:sp>
      <p:sp>
        <p:nvSpPr>
          <p:cNvPr id="5" name="TextBox 4">
            <a:extLst>
              <a:ext uri="{FF2B5EF4-FFF2-40B4-BE49-F238E27FC236}">
                <a16:creationId xmlns:a16="http://schemas.microsoft.com/office/drawing/2014/main" id="{5632A5D1-B8D0-4B5A-B34B-B8036B10F0E7}"/>
              </a:ext>
            </a:extLst>
          </p:cNvPr>
          <p:cNvSpPr txBox="1"/>
          <p:nvPr/>
        </p:nvSpPr>
        <p:spPr>
          <a:xfrm>
            <a:off x="600216" y="3105834"/>
            <a:ext cx="10570888" cy="369332"/>
          </a:xfrm>
          <a:prstGeom prst="rect">
            <a:avLst/>
          </a:prstGeom>
          <a:noFill/>
        </p:spPr>
        <p:txBody>
          <a:bodyPr wrap="square" rtlCol="0">
            <a:spAutoFit/>
          </a:bodyPr>
          <a:lstStyle/>
          <a:p>
            <a:r>
              <a:rPr lang="en-US" dirty="0"/>
              <a:t> “If we had stuff like this on the regular, folks wouldn’t be getting shot left and right around here.” </a:t>
            </a:r>
          </a:p>
        </p:txBody>
      </p:sp>
      <p:sp>
        <p:nvSpPr>
          <p:cNvPr id="6" name="TextBox 5">
            <a:extLst>
              <a:ext uri="{FF2B5EF4-FFF2-40B4-BE49-F238E27FC236}">
                <a16:creationId xmlns:a16="http://schemas.microsoft.com/office/drawing/2014/main" id="{276E8518-FE99-4643-AD96-C5AA2CAD2A0B}"/>
              </a:ext>
            </a:extLst>
          </p:cNvPr>
          <p:cNvSpPr txBox="1"/>
          <p:nvPr/>
        </p:nvSpPr>
        <p:spPr>
          <a:xfrm>
            <a:off x="2622014" y="3897741"/>
            <a:ext cx="8119431" cy="923330"/>
          </a:xfrm>
          <a:prstGeom prst="rect">
            <a:avLst/>
          </a:prstGeom>
          <a:noFill/>
        </p:spPr>
        <p:txBody>
          <a:bodyPr wrap="square" rtlCol="0">
            <a:spAutoFit/>
          </a:bodyPr>
          <a:lstStyle/>
          <a:p>
            <a:r>
              <a:rPr lang="en-US" dirty="0"/>
              <a:t>"I gained a lot of valuable experience and knowledge through volunteering and other work sessions. I was able to practice leadership and get work done for the program &amp; community."</a:t>
            </a:r>
          </a:p>
        </p:txBody>
      </p:sp>
      <p:sp>
        <p:nvSpPr>
          <p:cNvPr id="7" name="TextBox 6">
            <a:extLst>
              <a:ext uri="{FF2B5EF4-FFF2-40B4-BE49-F238E27FC236}">
                <a16:creationId xmlns:a16="http://schemas.microsoft.com/office/drawing/2014/main" id="{80FE1D78-A31C-470D-910B-1E7BBFD9C9D4}"/>
              </a:ext>
            </a:extLst>
          </p:cNvPr>
          <p:cNvSpPr txBox="1"/>
          <p:nvPr/>
        </p:nvSpPr>
        <p:spPr>
          <a:xfrm>
            <a:off x="701567" y="5235435"/>
            <a:ext cx="8978747" cy="369332"/>
          </a:xfrm>
          <a:prstGeom prst="rect">
            <a:avLst/>
          </a:prstGeom>
          <a:noFill/>
        </p:spPr>
        <p:txBody>
          <a:bodyPr wrap="square" rtlCol="0">
            <a:spAutoFit/>
          </a:bodyPr>
          <a:lstStyle/>
          <a:p>
            <a:r>
              <a:rPr lang="en-US" dirty="0"/>
              <a:t>"I learned that there's always a way to make things work.”</a:t>
            </a:r>
          </a:p>
        </p:txBody>
      </p:sp>
      <p:sp>
        <p:nvSpPr>
          <p:cNvPr id="8" name="Rectangle 7">
            <a:extLst>
              <a:ext uri="{FF2B5EF4-FFF2-40B4-BE49-F238E27FC236}">
                <a16:creationId xmlns:a16="http://schemas.microsoft.com/office/drawing/2014/main" id="{92F9CBAC-241A-4E28-A2B9-93B31FD8D470}"/>
              </a:ext>
            </a:extLst>
          </p:cNvPr>
          <p:cNvSpPr/>
          <p:nvPr/>
        </p:nvSpPr>
        <p:spPr>
          <a:xfrm>
            <a:off x="3376671" y="5962574"/>
            <a:ext cx="7105879" cy="369332"/>
          </a:xfrm>
          <a:prstGeom prst="rect">
            <a:avLst/>
          </a:prstGeom>
        </p:spPr>
        <p:txBody>
          <a:bodyPr wrap="square">
            <a:spAutoFit/>
          </a:bodyPr>
          <a:lstStyle/>
          <a:p>
            <a:r>
              <a:rPr lang="en-US" dirty="0"/>
              <a:t>"I learned financial literacy, organizational skills…and leadership."</a:t>
            </a:r>
          </a:p>
        </p:txBody>
      </p:sp>
      <p:cxnSp>
        <p:nvCxnSpPr>
          <p:cNvPr id="17" name="Straight Connector 16">
            <a:extLst>
              <a:ext uri="{FF2B5EF4-FFF2-40B4-BE49-F238E27FC236}">
                <a16:creationId xmlns:a16="http://schemas.microsoft.com/office/drawing/2014/main" id="{4AB9AAFB-F91A-4F01-977A-86C693D36A7D}"/>
              </a:ext>
            </a:extLst>
          </p:cNvPr>
          <p:cNvCxnSpPr/>
          <p:nvPr/>
        </p:nvCxnSpPr>
        <p:spPr>
          <a:xfrm>
            <a:off x="517793" y="705080"/>
            <a:ext cx="6191479"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9140147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266</TotalTime>
  <Words>802</Words>
  <Application>Microsoft Office PowerPoint</Application>
  <PresentationFormat>Widescreen</PresentationFormat>
  <Paragraphs>58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Trebuchet MS</vt:lpstr>
      <vt:lpstr>Wingdings</vt:lpstr>
      <vt:lpstr>Wingdings 3</vt:lpstr>
      <vt:lpstr>Facet</vt:lpstr>
      <vt:lpstr>Community Coalition Summer Initiatives</vt:lpstr>
      <vt:lpstr>Summer Initiatives</vt:lpstr>
      <vt:lpstr>DMBGC Subcontracting Process</vt:lpstr>
      <vt:lpstr>Areas of Focus</vt:lpstr>
      <vt:lpstr>Data Collection Overview + Outcomes</vt:lpstr>
      <vt:lpstr>Data Collection Process</vt:lpstr>
      <vt:lpstr>Performance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Coalition Summer Initiatives</dc:title>
  <dc:creator>Brooke Parson-Burkhalter</dc:creator>
  <cp:lastModifiedBy>Amy Brown</cp:lastModifiedBy>
  <cp:revision>15</cp:revision>
  <dcterms:created xsi:type="dcterms:W3CDTF">2023-11-01T16:09:10Z</dcterms:created>
  <dcterms:modified xsi:type="dcterms:W3CDTF">2023-11-15T19:10:31Z</dcterms:modified>
</cp:coreProperties>
</file>